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57" r:id="rId3"/>
    <p:sldId id="266" r:id="rId4"/>
    <p:sldId id="263" r:id="rId5"/>
    <p:sldId id="268" r:id="rId6"/>
    <p:sldId id="278" r:id="rId7"/>
    <p:sldId id="265" r:id="rId8"/>
    <p:sldId id="267" r:id="rId9"/>
    <p:sldId id="276" r:id="rId10"/>
    <p:sldId id="277" r:id="rId11"/>
    <p:sldId id="270" r:id="rId12"/>
    <p:sldId id="273" r:id="rId13"/>
    <p:sldId id="271" r:id="rId14"/>
    <p:sldId id="258" r:id="rId15"/>
    <p:sldId id="260" r:id="rId16"/>
    <p:sldId id="261" r:id="rId17"/>
    <p:sldId id="274" r:id="rId18"/>
    <p:sldId id="275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14" d="100"/>
          <a:sy n="114" d="100"/>
        </p:scale>
        <p:origin x="-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58520-0FB7-439C-A965-AAED4884E5E0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019CF4-DE46-432B-A223-090D428AE756}">
      <dgm:prSet custT="1"/>
      <dgm:spPr/>
      <dgm:t>
        <a:bodyPr/>
        <a:lstStyle/>
        <a:p>
          <a:pPr rtl="0"/>
          <a:r>
            <a:rPr lang="en-US" sz="1200" dirty="0" smtClean="0"/>
            <a:t>Request approved by Pres/Treas.</a:t>
          </a:r>
          <a:endParaRPr lang="en-US" sz="1200" dirty="0"/>
        </a:p>
      </dgm:t>
    </dgm:pt>
    <dgm:pt modelId="{49A0EFBA-7C30-4BFB-8018-A522F2432C7D}" type="parTrans" cxnId="{CB9F58AE-43F3-4DE2-B0BC-2563768B79A1}">
      <dgm:prSet/>
      <dgm:spPr/>
      <dgm:t>
        <a:bodyPr/>
        <a:lstStyle/>
        <a:p>
          <a:endParaRPr lang="en-US"/>
        </a:p>
      </dgm:t>
    </dgm:pt>
    <dgm:pt modelId="{E549BB80-AE19-44FF-907B-63765557E590}" type="sibTrans" cxnId="{CB9F58AE-43F3-4DE2-B0BC-2563768B79A1}">
      <dgm:prSet/>
      <dgm:spPr/>
      <dgm:t>
        <a:bodyPr/>
        <a:lstStyle/>
        <a:p>
          <a:endParaRPr lang="en-US"/>
        </a:p>
      </dgm:t>
    </dgm:pt>
    <dgm:pt modelId="{162482D0-51BD-4572-809B-8E6CC191C27B}">
      <dgm:prSet custT="1"/>
      <dgm:spPr/>
      <dgm:t>
        <a:bodyPr/>
        <a:lstStyle/>
        <a:p>
          <a:pPr rtl="0"/>
          <a:r>
            <a:rPr lang="en-US" sz="1400" dirty="0" smtClean="0"/>
            <a:t>Request approved by CASL</a:t>
          </a:r>
          <a:endParaRPr lang="en-US" sz="1400" dirty="0"/>
        </a:p>
      </dgm:t>
    </dgm:pt>
    <dgm:pt modelId="{3AE6DCBA-BE48-4021-9B12-A6AFF816B3ED}" type="parTrans" cxnId="{C6A4BBBB-9789-44DA-B26A-F742D6113DA7}">
      <dgm:prSet/>
      <dgm:spPr/>
      <dgm:t>
        <a:bodyPr/>
        <a:lstStyle/>
        <a:p>
          <a:endParaRPr lang="en-US"/>
        </a:p>
      </dgm:t>
    </dgm:pt>
    <dgm:pt modelId="{18CE4A58-7BD4-4667-B6E9-E7DF609F3FC1}" type="sibTrans" cxnId="{C6A4BBBB-9789-44DA-B26A-F742D6113DA7}">
      <dgm:prSet/>
      <dgm:spPr/>
      <dgm:t>
        <a:bodyPr/>
        <a:lstStyle/>
        <a:p>
          <a:endParaRPr lang="en-US"/>
        </a:p>
      </dgm:t>
    </dgm:pt>
    <dgm:pt modelId="{4EB56F49-89AF-490A-8D55-2EBD7E6D3917}">
      <dgm:prSet custT="1"/>
      <dgm:spPr/>
      <dgm:t>
        <a:bodyPr/>
        <a:lstStyle/>
        <a:p>
          <a:pPr rtl="0"/>
          <a:r>
            <a:rPr lang="en-US" sz="1200" dirty="0" smtClean="0"/>
            <a:t>Request approved by </a:t>
          </a:r>
          <a:r>
            <a:rPr lang="en-US" sz="1200" smtClean="0"/>
            <a:t>SGA Financial Manager</a:t>
          </a:r>
          <a:endParaRPr lang="en-US" sz="1200" dirty="0"/>
        </a:p>
      </dgm:t>
    </dgm:pt>
    <dgm:pt modelId="{A70AEC7B-64DD-41F3-B511-B87B31EE76FB}" type="parTrans" cxnId="{EE1D961A-8687-492C-B303-66CE461B447D}">
      <dgm:prSet/>
      <dgm:spPr/>
      <dgm:t>
        <a:bodyPr/>
        <a:lstStyle/>
        <a:p>
          <a:endParaRPr lang="en-US"/>
        </a:p>
      </dgm:t>
    </dgm:pt>
    <dgm:pt modelId="{5EEA13DB-DA93-4386-81D8-5C54C72E6D53}" type="sibTrans" cxnId="{EE1D961A-8687-492C-B303-66CE461B447D}">
      <dgm:prSet/>
      <dgm:spPr/>
      <dgm:t>
        <a:bodyPr/>
        <a:lstStyle/>
        <a:p>
          <a:endParaRPr lang="en-US"/>
        </a:p>
      </dgm:t>
    </dgm:pt>
    <dgm:pt modelId="{346402E3-A01B-4526-802A-B05FED7AF74A}">
      <dgm:prSet custT="1"/>
      <dgm:spPr/>
      <dgm:t>
        <a:bodyPr/>
        <a:lstStyle/>
        <a:p>
          <a:pPr rtl="0"/>
          <a:r>
            <a:rPr lang="en-US" sz="1800" dirty="0" smtClean="0"/>
            <a:t>P.O. Issued </a:t>
          </a:r>
          <a:endParaRPr lang="en-US" sz="1800" dirty="0"/>
        </a:p>
      </dgm:t>
    </dgm:pt>
    <dgm:pt modelId="{622A95B8-A1D1-4663-8227-BDBB941DBCA0}" type="parTrans" cxnId="{2DB5A313-F114-46A2-BDE0-A994CEF0EDAE}">
      <dgm:prSet/>
      <dgm:spPr/>
      <dgm:t>
        <a:bodyPr/>
        <a:lstStyle/>
        <a:p>
          <a:endParaRPr lang="en-US"/>
        </a:p>
      </dgm:t>
    </dgm:pt>
    <dgm:pt modelId="{CEAA00B7-B8C5-4643-A204-AE1EDE4DC270}" type="sibTrans" cxnId="{2DB5A313-F114-46A2-BDE0-A994CEF0EDAE}">
      <dgm:prSet/>
      <dgm:spPr/>
      <dgm:t>
        <a:bodyPr/>
        <a:lstStyle/>
        <a:p>
          <a:endParaRPr lang="en-US"/>
        </a:p>
      </dgm:t>
    </dgm:pt>
    <dgm:pt modelId="{E4572EFD-3E42-4D5F-8C42-8682BBDFC12E}">
      <dgm:prSet custT="1"/>
      <dgm:spPr/>
      <dgm:t>
        <a:bodyPr/>
        <a:lstStyle/>
        <a:p>
          <a:pPr rtl="0"/>
          <a:r>
            <a:rPr lang="en-US" sz="1200" dirty="0" smtClean="0"/>
            <a:t>Request approved by SGA Treasurer</a:t>
          </a:r>
          <a:endParaRPr lang="en-US" sz="1200" dirty="0"/>
        </a:p>
      </dgm:t>
    </dgm:pt>
    <dgm:pt modelId="{1DE420AC-3445-4F64-BEBD-8B275F2F2A6F}" type="parTrans" cxnId="{D7A8BB0D-8086-413B-86E1-EFD28DB31A0A}">
      <dgm:prSet/>
      <dgm:spPr/>
      <dgm:t>
        <a:bodyPr/>
        <a:lstStyle/>
        <a:p>
          <a:endParaRPr lang="en-US"/>
        </a:p>
      </dgm:t>
    </dgm:pt>
    <dgm:pt modelId="{5161BA36-21D4-4095-9987-F8C2E95A163A}" type="sibTrans" cxnId="{D7A8BB0D-8086-413B-86E1-EFD28DB31A0A}">
      <dgm:prSet/>
      <dgm:spPr/>
      <dgm:t>
        <a:bodyPr/>
        <a:lstStyle/>
        <a:p>
          <a:endParaRPr lang="en-US"/>
        </a:p>
      </dgm:t>
    </dgm:pt>
    <dgm:pt modelId="{B464ED44-C68A-44EC-B540-DE5839FD91C3}">
      <dgm:prSet custT="1"/>
      <dgm:spPr/>
      <dgm:t>
        <a:bodyPr/>
        <a:lstStyle/>
        <a:p>
          <a:pPr rtl="0"/>
          <a:r>
            <a:rPr lang="en-US" sz="1200" dirty="0" smtClean="0"/>
            <a:t>Financial request submitted </a:t>
          </a:r>
          <a:endParaRPr lang="en-US" sz="1200" dirty="0"/>
        </a:p>
      </dgm:t>
    </dgm:pt>
    <dgm:pt modelId="{1D324E8F-0A04-432E-9EEB-74DEEC256477}" type="parTrans" cxnId="{10EE07B2-01C0-47D9-9147-83F34C07A9A7}">
      <dgm:prSet/>
      <dgm:spPr/>
      <dgm:t>
        <a:bodyPr/>
        <a:lstStyle/>
        <a:p>
          <a:endParaRPr lang="en-US"/>
        </a:p>
      </dgm:t>
    </dgm:pt>
    <dgm:pt modelId="{A1463564-A392-4FFB-9A93-572B8523D2ED}" type="sibTrans" cxnId="{10EE07B2-01C0-47D9-9147-83F34C07A9A7}">
      <dgm:prSet/>
      <dgm:spPr/>
      <dgm:t>
        <a:bodyPr/>
        <a:lstStyle/>
        <a:p>
          <a:endParaRPr lang="en-US"/>
        </a:p>
      </dgm:t>
    </dgm:pt>
    <dgm:pt modelId="{5877A505-89CA-4B5E-B9ED-713880AB6E9F}" type="pres">
      <dgm:prSet presAssocID="{EF958520-0FB7-439C-A965-AAED4884E5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CE408-FC07-453D-8C3B-6ED7BE3FEF82}" type="pres">
      <dgm:prSet presAssocID="{B464ED44-C68A-44EC-B540-DE5839FD91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702CC-FEB1-48FC-99EE-E83652366C2D}" type="pres">
      <dgm:prSet presAssocID="{A1463564-A392-4FFB-9A93-572B8523D2E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B763A1A-04C9-44B7-BF85-3001B7E3790A}" type="pres">
      <dgm:prSet presAssocID="{A1463564-A392-4FFB-9A93-572B8523D2E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2EB8898-17A9-4EF8-92D6-4A64AE4694BA}" type="pres">
      <dgm:prSet presAssocID="{43019CF4-DE46-432B-A223-090D428AE7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E1461-4E9A-4EA6-AE9A-6F232966C528}" type="pres">
      <dgm:prSet presAssocID="{E549BB80-AE19-44FF-907B-63765557E59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08AC3A6-0BB4-4921-9AAE-8CE604321DB7}" type="pres">
      <dgm:prSet presAssocID="{E549BB80-AE19-44FF-907B-63765557E59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92CB1FE-AB4F-4165-ACDE-4C474A4C90C9}" type="pres">
      <dgm:prSet presAssocID="{162482D0-51BD-4572-809B-8E6CC191C2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1AF95-5B04-485E-ADDB-E015121EE2EF}" type="pres">
      <dgm:prSet presAssocID="{18CE4A58-7BD4-4667-B6E9-E7DF609F3FC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639A9FA-01E4-4724-9AF4-1B6D4989151D}" type="pres">
      <dgm:prSet presAssocID="{18CE4A58-7BD4-4667-B6E9-E7DF609F3FC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16A478A-7BAA-4946-836B-508F20A9A6A3}" type="pres">
      <dgm:prSet presAssocID="{E4572EFD-3E42-4D5F-8C42-8682BBDFC1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46629-6450-40A7-B843-787239277A1A}" type="pres">
      <dgm:prSet presAssocID="{5161BA36-21D4-4095-9987-F8C2E95A163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4CFA4AD-B738-4D70-B578-A8DC2F7E2943}" type="pres">
      <dgm:prSet presAssocID="{5161BA36-21D4-4095-9987-F8C2E95A163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3FBE99A-93D5-4F56-AD6F-4F205E60025F}" type="pres">
      <dgm:prSet presAssocID="{4EB56F49-89AF-490A-8D55-2EBD7E6D39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262AD-FE1C-41A3-A715-2BD8C514C84C}" type="pres">
      <dgm:prSet presAssocID="{5EEA13DB-DA93-4386-81D8-5C54C72E6D5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137305B-12F5-484F-BE61-A5638A365FD8}" type="pres">
      <dgm:prSet presAssocID="{5EEA13DB-DA93-4386-81D8-5C54C72E6D5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114653F-8414-49DA-9AD6-F229D37D64F6}" type="pres">
      <dgm:prSet presAssocID="{346402E3-A01B-4526-802A-B05FED7AF7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6C5D-FB86-43B6-B8C1-BD454B11F67C}" type="pres">
      <dgm:prSet presAssocID="{CEAA00B7-B8C5-4643-A204-AE1EDE4DC27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18823FF-1D39-4A0F-AB29-7735D82EA858}" type="pres">
      <dgm:prSet presAssocID="{CEAA00B7-B8C5-4643-A204-AE1EDE4DC270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EECCCFB-30AB-4C00-B832-04A625935D0D}" type="presOf" srcId="{A1463564-A392-4FFB-9A93-572B8523D2ED}" destId="{6A8702CC-FEB1-48FC-99EE-E83652366C2D}" srcOrd="0" destOrd="0" presId="urn:microsoft.com/office/officeart/2005/8/layout/cycle2"/>
    <dgm:cxn modelId="{DD033C05-B844-49FB-A039-A9CAB237C489}" type="presOf" srcId="{346402E3-A01B-4526-802A-B05FED7AF74A}" destId="{4114653F-8414-49DA-9AD6-F229D37D64F6}" srcOrd="0" destOrd="0" presId="urn:microsoft.com/office/officeart/2005/8/layout/cycle2"/>
    <dgm:cxn modelId="{D7A8BB0D-8086-413B-86E1-EFD28DB31A0A}" srcId="{EF958520-0FB7-439C-A965-AAED4884E5E0}" destId="{E4572EFD-3E42-4D5F-8C42-8682BBDFC12E}" srcOrd="3" destOrd="0" parTransId="{1DE420AC-3445-4F64-BEBD-8B275F2F2A6F}" sibTransId="{5161BA36-21D4-4095-9987-F8C2E95A163A}"/>
    <dgm:cxn modelId="{B3B94400-0B03-4F9D-A831-7B9DB9E221AC}" type="presOf" srcId="{43019CF4-DE46-432B-A223-090D428AE756}" destId="{02EB8898-17A9-4EF8-92D6-4A64AE4694BA}" srcOrd="0" destOrd="0" presId="urn:microsoft.com/office/officeart/2005/8/layout/cycle2"/>
    <dgm:cxn modelId="{75758F09-B20A-422C-BAC4-5EBE5D93E197}" type="presOf" srcId="{CEAA00B7-B8C5-4643-A204-AE1EDE4DC270}" destId="{91B96C5D-FB86-43B6-B8C1-BD454B11F67C}" srcOrd="0" destOrd="0" presId="urn:microsoft.com/office/officeart/2005/8/layout/cycle2"/>
    <dgm:cxn modelId="{CB9F58AE-43F3-4DE2-B0BC-2563768B79A1}" srcId="{EF958520-0FB7-439C-A965-AAED4884E5E0}" destId="{43019CF4-DE46-432B-A223-090D428AE756}" srcOrd="1" destOrd="0" parTransId="{49A0EFBA-7C30-4BFB-8018-A522F2432C7D}" sibTransId="{E549BB80-AE19-44FF-907B-63765557E590}"/>
    <dgm:cxn modelId="{E2FD7435-E91F-485F-9064-3A7512BA0B5A}" type="presOf" srcId="{162482D0-51BD-4572-809B-8E6CC191C27B}" destId="{F92CB1FE-AB4F-4165-ACDE-4C474A4C90C9}" srcOrd="0" destOrd="0" presId="urn:microsoft.com/office/officeart/2005/8/layout/cycle2"/>
    <dgm:cxn modelId="{96F2A410-0EF1-4C6C-A00F-9B8A13CABED0}" type="presOf" srcId="{18CE4A58-7BD4-4667-B6E9-E7DF609F3FC1}" destId="{D639A9FA-01E4-4724-9AF4-1B6D4989151D}" srcOrd="1" destOrd="0" presId="urn:microsoft.com/office/officeart/2005/8/layout/cycle2"/>
    <dgm:cxn modelId="{BE57044C-05DF-44D2-91FC-507E151B6802}" type="presOf" srcId="{A1463564-A392-4FFB-9A93-572B8523D2ED}" destId="{AB763A1A-04C9-44B7-BF85-3001B7E3790A}" srcOrd="1" destOrd="0" presId="urn:microsoft.com/office/officeart/2005/8/layout/cycle2"/>
    <dgm:cxn modelId="{2DB5A313-F114-46A2-BDE0-A994CEF0EDAE}" srcId="{EF958520-0FB7-439C-A965-AAED4884E5E0}" destId="{346402E3-A01B-4526-802A-B05FED7AF74A}" srcOrd="5" destOrd="0" parTransId="{622A95B8-A1D1-4663-8227-BDBB941DBCA0}" sibTransId="{CEAA00B7-B8C5-4643-A204-AE1EDE4DC270}"/>
    <dgm:cxn modelId="{F6DA992F-D2E6-4AB9-88C4-7EB13CE0BE69}" type="presOf" srcId="{4EB56F49-89AF-490A-8D55-2EBD7E6D3917}" destId="{63FBE99A-93D5-4F56-AD6F-4F205E60025F}" srcOrd="0" destOrd="0" presId="urn:microsoft.com/office/officeart/2005/8/layout/cycle2"/>
    <dgm:cxn modelId="{9D8F0439-77DB-4291-B81C-5D65CBBB96E2}" type="presOf" srcId="{5EEA13DB-DA93-4386-81D8-5C54C72E6D53}" destId="{C137305B-12F5-484F-BE61-A5638A365FD8}" srcOrd="1" destOrd="0" presId="urn:microsoft.com/office/officeart/2005/8/layout/cycle2"/>
    <dgm:cxn modelId="{C6A4BBBB-9789-44DA-B26A-F742D6113DA7}" srcId="{EF958520-0FB7-439C-A965-AAED4884E5E0}" destId="{162482D0-51BD-4572-809B-8E6CC191C27B}" srcOrd="2" destOrd="0" parTransId="{3AE6DCBA-BE48-4021-9B12-A6AFF816B3ED}" sibTransId="{18CE4A58-7BD4-4667-B6E9-E7DF609F3FC1}"/>
    <dgm:cxn modelId="{F33D4535-C370-478E-8286-97C2FF679E57}" type="presOf" srcId="{5EEA13DB-DA93-4386-81D8-5C54C72E6D53}" destId="{46A262AD-FE1C-41A3-A715-2BD8C514C84C}" srcOrd="0" destOrd="0" presId="urn:microsoft.com/office/officeart/2005/8/layout/cycle2"/>
    <dgm:cxn modelId="{5F330890-C4BA-4558-BB99-38A20E7B016E}" type="presOf" srcId="{E549BB80-AE19-44FF-907B-63765557E590}" destId="{6E8E1461-4E9A-4EA6-AE9A-6F232966C528}" srcOrd="0" destOrd="0" presId="urn:microsoft.com/office/officeart/2005/8/layout/cycle2"/>
    <dgm:cxn modelId="{3D08F127-AABF-4E95-9094-03FB3BAAA19D}" type="presOf" srcId="{E4572EFD-3E42-4D5F-8C42-8682BBDFC12E}" destId="{916A478A-7BAA-4946-836B-508F20A9A6A3}" srcOrd="0" destOrd="0" presId="urn:microsoft.com/office/officeart/2005/8/layout/cycle2"/>
    <dgm:cxn modelId="{0D8E0EBA-623B-4DFD-9E77-2A8450B5E06E}" type="presOf" srcId="{18CE4A58-7BD4-4667-B6E9-E7DF609F3FC1}" destId="{4B21AF95-5B04-485E-ADDB-E015121EE2EF}" srcOrd="0" destOrd="0" presId="urn:microsoft.com/office/officeart/2005/8/layout/cycle2"/>
    <dgm:cxn modelId="{517FF086-6115-47FA-9AF8-CC4E83293720}" type="presOf" srcId="{CEAA00B7-B8C5-4643-A204-AE1EDE4DC270}" destId="{218823FF-1D39-4A0F-AB29-7735D82EA858}" srcOrd="1" destOrd="0" presId="urn:microsoft.com/office/officeart/2005/8/layout/cycle2"/>
    <dgm:cxn modelId="{EE1D961A-8687-492C-B303-66CE461B447D}" srcId="{EF958520-0FB7-439C-A965-AAED4884E5E0}" destId="{4EB56F49-89AF-490A-8D55-2EBD7E6D3917}" srcOrd="4" destOrd="0" parTransId="{A70AEC7B-64DD-41F3-B511-B87B31EE76FB}" sibTransId="{5EEA13DB-DA93-4386-81D8-5C54C72E6D53}"/>
    <dgm:cxn modelId="{9785128E-F784-4457-B843-79F96813465C}" type="presOf" srcId="{5161BA36-21D4-4095-9987-F8C2E95A163A}" destId="{FA646629-6450-40A7-B843-787239277A1A}" srcOrd="0" destOrd="0" presId="urn:microsoft.com/office/officeart/2005/8/layout/cycle2"/>
    <dgm:cxn modelId="{10EE07B2-01C0-47D9-9147-83F34C07A9A7}" srcId="{EF958520-0FB7-439C-A965-AAED4884E5E0}" destId="{B464ED44-C68A-44EC-B540-DE5839FD91C3}" srcOrd="0" destOrd="0" parTransId="{1D324E8F-0A04-432E-9EEB-74DEEC256477}" sibTransId="{A1463564-A392-4FFB-9A93-572B8523D2ED}"/>
    <dgm:cxn modelId="{D0E14CF4-8C39-4749-A0DB-73D68079B080}" type="presOf" srcId="{EF958520-0FB7-439C-A965-AAED4884E5E0}" destId="{5877A505-89CA-4B5E-B9ED-713880AB6E9F}" srcOrd="0" destOrd="0" presId="urn:microsoft.com/office/officeart/2005/8/layout/cycle2"/>
    <dgm:cxn modelId="{55658913-1A6F-4B78-B906-33C3855005A2}" type="presOf" srcId="{E549BB80-AE19-44FF-907B-63765557E590}" destId="{508AC3A6-0BB4-4921-9AAE-8CE604321DB7}" srcOrd="1" destOrd="0" presId="urn:microsoft.com/office/officeart/2005/8/layout/cycle2"/>
    <dgm:cxn modelId="{CA45EFA3-09A5-4108-909D-99E08264305B}" type="presOf" srcId="{B464ED44-C68A-44EC-B540-DE5839FD91C3}" destId="{298CE408-FC07-453D-8C3B-6ED7BE3FEF82}" srcOrd="0" destOrd="0" presId="urn:microsoft.com/office/officeart/2005/8/layout/cycle2"/>
    <dgm:cxn modelId="{3D4740F0-4C84-463E-BC1E-7AA40D765446}" type="presOf" srcId="{5161BA36-21D4-4095-9987-F8C2E95A163A}" destId="{64CFA4AD-B738-4D70-B578-A8DC2F7E2943}" srcOrd="1" destOrd="0" presId="urn:microsoft.com/office/officeart/2005/8/layout/cycle2"/>
    <dgm:cxn modelId="{96EC36F1-C830-4CE6-B3DE-843775159A3E}" type="presParOf" srcId="{5877A505-89CA-4B5E-B9ED-713880AB6E9F}" destId="{298CE408-FC07-453D-8C3B-6ED7BE3FEF82}" srcOrd="0" destOrd="0" presId="urn:microsoft.com/office/officeart/2005/8/layout/cycle2"/>
    <dgm:cxn modelId="{F9995682-6BF0-4EC0-A845-66F38B4CF45A}" type="presParOf" srcId="{5877A505-89CA-4B5E-B9ED-713880AB6E9F}" destId="{6A8702CC-FEB1-48FC-99EE-E83652366C2D}" srcOrd="1" destOrd="0" presId="urn:microsoft.com/office/officeart/2005/8/layout/cycle2"/>
    <dgm:cxn modelId="{6BBC269C-8325-44EF-84CA-3697A91D7B9E}" type="presParOf" srcId="{6A8702CC-FEB1-48FC-99EE-E83652366C2D}" destId="{AB763A1A-04C9-44B7-BF85-3001B7E3790A}" srcOrd="0" destOrd="0" presId="urn:microsoft.com/office/officeart/2005/8/layout/cycle2"/>
    <dgm:cxn modelId="{23B44EFC-9E2F-4776-B7AF-4EAA5089B6D5}" type="presParOf" srcId="{5877A505-89CA-4B5E-B9ED-713880AB6E9F}" destId="{02EB8898-17A9-4EF8-92D6-4A64AE4694BA}" srcOrd="2" destOrd="0" presId="urn:microsoft.com/office/officeart/2005/8/layout/cycle2"/>
    <dgm:cxn modelId="{D705595B-23AC-4EDF-97D0-321680F52B3B}" type="presParOf" srcId="{5877A505-89CA-4B5E-B9ED-713880AB6E9F}" destId="{6E8E1461-4E9A-4EA6-AE9A-6F232966C528}" srcOrd="3" destOrd="0" presId="urn:microsoft.com/office/officeart/2005/8/layout/cycle2"/>
    <dgm:cxn modelId="{F49ECF0C-78AB-49D1-AAEF-EC6E8E4813F7}" type="presParOf" srcId="{6E8E1461-4E9A-4EA6-AE9A-6F232966C528}" destId="{508AC3A6-0BB4-4921-9AAE-8CE604321DB7}" srcOrd="0" destOrd="0" presId="urn:microsoft.com/office/officeart/2005/8/layout/cycle2"/>
    <dgm:cxn modelId="{15966514-19AE-4E36-834D-6A40089F0389}" type="presParOf" srcId="{5877A505-89CA-4B5E-B9ED-713880AB6E9F}" destId="{F92CB1FE-AB4F-4165-ACDE-4C474A4C90C9}" srcOrd="4" destOrd="0" presId="urn:microsoft.com/office/officeart/2005/8/layout/cycle2"/>
    <dgm:cxn modelId="{74C9A6B4-4700-417E-8886-33A8AA91E831}" type="presParOf" srcId="{5877A505-89CA-4B5E-B9ED-713880AB6E9F}" destId="{4B21AF95-5B04-485E-ADDB-E015121EE2EF}" srcOrd="5" destOrd="0" presId="urn:microsoft.com/office/officeart/2005/8/layout/cycle2"/>
    <dgm:cxn modelId="{F2777076-A4FE-47E4-B6D8-A1F103D46494}" type="presParOf" srcId="{4B21AF95-5B04-485E-ADDB-E015121EE2EF}" destId="{D639A9FA-01E4-4724-9AF4-1B6D4989151D}" srcOrd="0" destOrd="0" presId="urn:microsoft.com/office/officeart/2005/8/layout/cycle2"/>
    <dgm:cxn modelId="{3DE36443-73A1-4D34-85ED-AFDBF356029B}" type="presParOf" srcId="{5877A505-89CA-4B5E-B9ED-713880AB6E9F}" destId="{916A478A-7BAA-4946-836B-508F20A9A6A3}" srcOrd="6" destOrd="0" presId="urn:microsoft.com/office/officeart/2005/8/layout/cycle2"/>
    <dgm:cxn modelId="{E656F629-AFBF-4263-9417-77D551F1ABE5}" type="presParOf" srcId="{5877A505-89CA-4B5E-B9ED-713880AB6E9F}" destId="{FA646629-6450-40A7-B843-787239277A1A}" srcOrd="7" destOrd="0" presId="urn:microsoft.com/office/officeart/2005/8/layout/cycle2"/>
    <dgm:cxn modelId="{0B3BCBDA-79FD-4571-BE76-97FB9911AD97}" type="presParOf" srcId="{FA646629-6450-40A7-B843-787239277A1A}" destId="{64CFA4AD-B738-4D70-B578-A8DC2F7E2943}" srcOrd="0" destOrd="0" presId="urn:microsoft.com/office/officeart/2005/8/layout/cycle2"/>
    <dgm:cxn modelId="{75FF9369-0EAC-4E3D-B2EC-2A598C099007}" type="presParOf" srcId="{5877A505-89CA-4B5E-B9ED-713880AB6E9F}" destId="{63FBE99A-93D5-4F56-AD6F-4F205E60025F}" srcOrd="8" destOrd="0" presId="urn:microsoft.com/office/officeart/2005/8/layout/cycle2"/>
    <dgm:cxn modelId="{FD9E9D01-E53F-4AAC-90DC-4F70E255B508}" type="presParOf" srcId="{5877A505-89CA-4B5E-B9ED-713880AB6E9F}" destId="{46A262AD-FE1C-41A3-A715-2BD8C514C84C}" srcOrd="9" destOrd="0" presId="urn:microsoft.com/office/officeart/2005/8/layout/cycle2"/>
    <dgm:cxn modelId="{3E999B8C-FB74-4D2E-BFFD-74A128016BF0}" type="presParOf" srcId="{46A262AD-FE1C-41A3-A715-2BD8C514C84C}" destId="{C137305B-12F5-484F-BE61-A5638A365FD8}" srcOrd="0" destOrd="0" presId="urn:microsoft.com/office/officeart/2005/8/layout/cycle2"/>
    <dgm:cxn modelId="{155887C5-A340-4AC9-91C9-AF4C41CC46EA}" type="presParOf" srcId="{5877A505-89CA-4B5E-B9ED-713880AB6E9F}" destId="{4114653F-8414-49DA-9AD6-F229D37D64F6}" srcOrd="10" destOrd="0" presId="urn:microsoft.com/office/officeart/2005/8/layout/cycle2"/>
    <dgm:cxn modelId="{0089750D-48D6-4FFD-B3E5-717A62EF8480}" type="presParOf" srcId="{5877A505-89CA-4B5E-B9ED-713880AB6E9F}" destId="{91B96C5D-FB86-43B6-B8C1-BD454B11F67C}" srcOrd="11" destOrd="0" presId="urn:microsoft.com/office/officeart/2005/8/layout/cycle2"/>
    <dgm:cxn modelId="{D3DAB98A-CB25-4448-9BC5-56BD58CDD29E}" type="presParOf" srcId="{91B96C5D-FB86-43B6-B8C1-BD454B11F67C}" destId="{218823FF-1D39-4A0F-AB29-7735D82EA8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58520-0FB7-439C-A965-AAED4884E5E0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2482D0-51BD-4572-809B-8E6CC191C27B}">
      <dgm:prSet custT="1"/>
      <dgm:spPr/>
      <dgm:t>
        <a:bodyPr/>
        <a:lstStyle/>
        <a:p>
          <a:pPr rtl="0"/>
          <a:r>
            <a:rPr lang="en-US" sz="1200" dirty="0" smtClean="0"/>
            <a:t>Meet with CASL for Approval</a:t>
          </a:r>
          <a:endParaRPr lang="en-US" sz="1200" dirty="0"/>
        </a:p>
      </dgm:t>
    </dgm:pt>
    <dgm:pt modelId="{3AE6DCBA-BE48-4021-9B12-A6AFF816B3ED}" type="parTrans" cxnId="{C6A4BBBB-9789-44DA-B26A-F742D6113DA7}">
      <dgm:prSet/>
      <dgm:spPr/>
      <dgm:t>
        <a:bodyPr/>
        <a:lstStyle/>
        <a:p>
          <a:endParaRPr lang="en-US"/>
        </a:p>
      </dgm:t>
    </dgm:pt>
    <dgm:pt modelId="{18CE4A58-7BD4-4667-B6E9-E7DF609F3FC1}" type="sibTrans" cxnId="{C6A4BBBB-9789-44DA-B26A-F742D6113DA7}">
      <dgm:prSet/>
      <dgm:spPr/>
      <dgm:t>
        <a:bodyPr/>
        <a:lstStyle/>
        <a:p>
          <a:endParaRPr lang="en-US"/>
        </a:p>
      </dgm:t>
    </dgm:pt>
    <dgm:pt modelId="{4EB56F49-89AF-490A-8D55-2EBD7E6D3917}">
      <dgm:prSet custT="1"/>
      <dgm:spPr/>
      <dgm:t>
        <a:bodyPr/>
        <a:lstStyle/>
        <a:p>
          <a:pPr rtl="0"/>
          <a:r>
            <a:rPr lang="en-US" sz="1200" dirty="0" smtClean="0"/>
            <a:t>Request approved by SGA Financial Manager</a:t>
          </a:r>
          <a:endParaRPr lang="en-US" sz="1200" dirty="0"/>
        </a:p>
      </dgm:t>
    </dgm:pt>
    <dgm:pt modelId="{A70AEC7B-64DD-41F3-B511-B87B31EE76FB}" type="parTrans" cxnId="{EE1D961A-8687-492C-B303-66CE461B447D}">
      <dgm:prSet/>
      <dgm:spPr/>
      <dgm:t>
        <a:bodyPr/>
        <a:lstStyle/>
        <a:p>
          <a:endParaRPr lang="en-US"/>
        </a:p>
      </dgm:t>
    </dgm:pt>
    <dgm:pt modelId="{5EEA13DB-DA93-4386-81D8-5C54C72E6D53}" type="sibTrans" cxnId="{EE1D961A-8687-492C-B303-66CE461B447D}">
      <dgm:prSet/>
      <dgm:spPr/>
      <dgm:t>
        <a:bodyPr/>
        <a:lstStyle/>
        <a:p>
          <a:endParaRPr lang="en-US"/>
        </a:p>
      </dgm:t>
    </dgm:pt>
    <dgm:pt modelId="{346402E3-A01B-4526-802A-B05FED7AF74A}">
      <dgm:prSet custT="1"/>
      <dgm:spPr/>
      <dgm:t>
        <a:bodyPr/>
        <a:lstStyle/>
        <a:p>
          <a:pPr rtl="0"/>
          <a:r>
            <a:rPr lang="en-US" sz="1400" dirty="0" smtClean="0"/>
            <a:t>P.O. Issued </a:t>
          </a:r>
          <a:endParaRPr lang="en-US" sz="1400" dirty="0"/>
        </a:p>
      </dgm:t>
    </dgm:pt>
    <dgm:pt modelId="{622A95B8-A1D1-4663-8227-BDBB941DBCA0}" type="parTrans" cxnId="{2DB5A313-F114-46A2-BDE0-A994CEF0EDAE}">
      <dgm:prSet/>
      <dgm:spPr/>
      <dgm:t>
        <a:bodyPr/>
        <a:lstStyle/>
        <a:p>
          <a:endParaRPr lang="en-US"/>
        </a:p>
      </dgm:t>
    </dgm:pt>
    <dgm:pt modelId="{CEAA00B7-B8C5-4643-A204-AE1EDE4DC270}" type="sibTrans" cxnId="{2DB5A313-F114-46A2-BDE0-A994CEF0EDAE}">
      <dgm:prSet/>
      <dgm:spPr/>
      <dgm:t>
        <a:bodyPr/>
        <a:lstStyle/>
        <a:p>
          <a:endParaRPr lang="en-US"/>
        </a:p>
      </dgm:t>
    </dgm:pt>
    <dgm:pt modelId="{E4572EFD-3E42-4D5F-8C42-8682BBDFC12E}">
      <dgm:prSet custT="1"/>
      <dgm:spPr/>
      <dgm:t>
        <a:bodyPr/>
        <a:lstStyle/>
        <a:p>
          <a:pPr rtl="0"/>
          <a:r>
            <a:rPr lang="en-US" sz="1200" dirty="0" smtClean="0"/>
            <a:t>Attend Finance Committee</a:t>
          </a:r>
          <a:endParaRPr lang="en-US" sz="1200" dirty="0"/>
        </a:p>
      </dgm:t>
    </dgm:pt>
    <dgm:pt modelId="{1DE420AC-3445-4F64-BEBD-8B275F2F2A6F}" type="parTrans" cxnId="{D7A8BB0D-8086-413B-86E1-EFD28DB31A0A}">
      <dgm:prSet/>
      <dgm:spPr/>
      <dgm:t>
        <a:bodyPr/>
        <a:lstStyle/>
        <a:p>
          <a:endParaRPr lang="en-US"/>
        </a:p>
      </dgm:t>
    </dgm:pt>
    <dgm:pt modelId="{5161BA36-21D4-4095-9987-F8C2E95A163A}" type="sibTrans" cxnId="{D7A8BB0D-8086-413B-86E1-EFD28DB31A0A}">
      <dgm:prSet/>
      <dgm:spPr/>
      <dgm:t>
        <a:bodyPr/>
        <a:lstStyle/>
        <a:p>
          <a:endParaRPr lang="en-US"/>
        </a:p>
      </dgm:t>
    </dgm:pt>
    <dgm:pt modelId="{B464ED44-C68A-44EC-B540-DE5839FD91C3}">
      <dgm:prSet custT="1"/>
      <dgm:spPr/>
      <dgm:t>
        <a:bodyPr/>
        <a:lstStyle/>
        <a:p>
          <a:pPr rtl="0"/>
          <a:r>
            <a:rPr lang="en-US" sz="1200" dirty="0" smtClean="0"/>
            <a:t>Financial request submitted by Pres/Treas.</a:t>
          </a:r>
          <a:endParaRPr lang="en-US" sz="1200" dirty="0"/>
        </a:p>
      </dgm:t>
    </dgm:pt>
    <dgm:pt modelId="{1D324E8F-0A04-432E-9EEB-74DEEC256477}" type="parTrans" cxnId="{10EE07B2-01C0-47D9-9147-83F34C07A9A7}">
      <dgm:prSet/>
      <dgm:spPr/>
      <dgm:t>
        <a:bodyPr/>
        <a:lstStyle/>
        <a:p>
          <a:endParaRPr lang="en-US"/>
        </a:p>
      </dgm:t>
    </dgm:pt>
    <dgm:pt modelId="{A1463564-A392-4FFB-9A93-572B8523D2ED}" type="sibTrans" cxnId="{10EE07B2-01C0-47D9-9147-83F34C07A9A7}">
      <dgm:prSet/>
      <dgm:spPr/>
      <dgm:t>
        <a:bodyPr/>
        <a:lstStyle/>
        <a:p>
          <a:endParaRPr lang="en-US"/>
        </a:p>
      </dgm:t>
    </dgm:pt>
    <dgm:pt modelId="{3227F08F-8231-4447-9113-C7E3CB63D872}">
      <dgm:prSet custT="1"/>
      <dgm:spPr/>
      <dgm:t>
        <a:bodyPr/>
        <a:lstStyle/>
        <a:p>
          <a:pPr rtl="0"/>
          <a:r>
            <a:rPr lang="en-US" sz="1200" dirty="0" smtClean="0"/>
            <a:t> Meet with Advisor for Approval</a:t>
          </a:r>
          <a:endParaRPr lang="en-US" sz="1200" dirty="0"/>
        </a:p>
      </dgm:t>
    </dgm:pt>
    <dgm:pt modelId="{962C017F-0AB3-4395-A8BA-8012891EBC82}" type="parTrans" cxnId="{79853DCD-3C84-4752-9DE0-747AB3E0E83F}">
      <dgm:prSet/>
      <dgm:spPr/>
      <dgm:t>
        <a:bodyPr/>
        <a:lstStyle/>
        <a:p>
          <a:endParaRPr lang="en-US"/>
        </a:p>
      </dgm:t>
    </dgm:pt>
    <dgm:pt modelId="{8FF051A7-CA38-441C-A498-6C4B5C40B0CF}" type="sibTrans" cxnId="{79853DCD-3C84-4752-9DE0-747AB3E0E83F}">
      <dgm:prSet/>
      <dgm:spPr/>
      <dgm:t>
        <a:bodyPr/>
        <a:lstStyle/>
        <a:p>
          <a:endParaRPr lang="en-US"/>
        </a:p>
      </dgm:t>
    </dgm:pt>
    <dgm:pt modelId="{5877A505-89CA-4B5E-B9ED-713880AB6E9F}" type="pres">
      <dgm:prSet presAssocID="{EF958520-0FB7-439C-A965-AAED4884E5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CE408-FC07-453D-8C3B-6ED7BE3FEF82}" type="pres">
      <dgm:prSet presAssocID="{B464ED44-C68A-44EC-B540-DE5839FD91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702CC-FEB1-48FC-99EE-E83652366C2D}" type="pres">
      <dgm:prSet presAssocID="{A1463564-A392-4FFB-9A93-572B8523D2E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B763A1A-04C9-44B7-BF85-3001B7E3790A}" type="pres">
      <dgm:prSet presAssocID="{A1463564-A392-4FFB-9A93-572B8523D2E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A798448-EF48-46CF-90E9-F7921654C4E2}" type="pres">
      <dgm:prSet presAssocID="{3227F08F-8231-4447-9113-C7E3CB63D8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7D535-49DD-4A7A-B2D9-46A3C21492A6}" type="pres">
      <dgm:prSet presAssocID="{8FF051A7-CA38-441C-A498-6C4B5C40B0C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E42B4EE-2858-4AC2-AF95-2E3423EB05A1}" type="pres">
      <dgm:prSet presAssocID="{8FF051A7-CA38-441C-A498-6C4B5C40B0C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92CB1FE-AB4F-4165-ACDE-4C474A4C90C9}" type="pres">
      <dgm:prSet presAssocID="{162482D0-51BD-4572-809B-8E6CC191C2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1AF95-5B04-485E-ADDB-E015121EE2EF}" type="pres">
      <dgm:prSet presAssocID="{18CE4A58-7BD4-4667-B6E9-E7DF609F3FC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639A9FA-01E4-4724-9AF4-1B6D4989151D}" type="pres">
      <dgm:prSet presAssocID="{18CE4A58-7BD4-4667-B6E9-E7DF609F3FC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16A478A-7BAA-4946-836B-508F20A9A6A3}" type="pres">
      <dgm:prSet presAssocID="{E4572EFD-3E42-4D5F-8C42-8682BBDFC1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46629-6450-40A7-B843-787239277A1A}" type="pres">
      <dgm:prSet presAssocID="{5161BA36-21D4-4095-9987-F8C2E95A163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4CFA4AD-B738-4D70-B578-A8DC2F7E2943}" type="pres">
      <dgm:prSet presAssocID="{5161BA36-21D4-4095-9987-F8C2E95A163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3FBE99A-93D5-4F56-AD6F-4F205E60025F}" type="pres">
      <dgm:prSet presAssocID="{4EB56F49-89AF-490A-8D55-2EBD7E6D39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262AD-FE1C-41A3-A715-2BD8C514C84C}" type="pres">
      <dgm:prSet presAssocID="{5EEA13DB-DA93-4386-81D8-5C54C72E6D5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137305B-12F5-484F-BE61-A5638A365FD8}" type="pres">
      <dgm:prSet presAssocID="{5EEA13DB-DA93-4386-81D8-5C54C72E6D5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114653F-8414-49DA-9AD6-F229D37D64F6}" type="pres">
      <dgm:prSet presAssocID="{346402E3-A01B-4526-802A-B05FED7AF7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6C5D-FB86-43B6-B8C1-BD454B11F67C}" type="pres">
      <dgm:prSet presAssocID="{CEAA00B7-B8C5-4643-A204-AE1EDE4DC27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18823FF-1D39-4A0F-AB29-7735D82EA858}" type="pres">
      <dgm:prSet presAssocID="{CEAA00B7-B8C5-4643-A204-AE1EDE4DC270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689FFD7-E616-4FB8-9CD4-F90A44A12100}" type="presOf" srcId="{8FF051A7-CA38-441C-A498-6C4B5C40B0CF}" destId="{B317D535-49DD-4A7A-B2D9-46A3C21492A6}" srcOrd="0" destOrd="0" presId="urn:microsoft.com/office/officeart/2005/8/layout/cycle2"/>
    <dgm:cxn modelId="{CB7069CA-48D2-49A8-96AC-4DBCB5F724F4}" type="presOf" srcId="{A1463564-A392-4FFB-9A93-572B8523D2ED}" destId="{AB763A1A-04C9-44B7-BF85-3001B7E3790A}" srcOrd="1" destOrd="0" presId="urn:microsoft.com/office/officeart/2005/8/layout/cycle2"/>
    <dgm:cxn modelId="{72C00CB6-AF9D-4D5B-97EB-F7A8706B3DF6}" type="presOf" srcId="{5161BA36-21D4-4095-9987-F8C2E95A163A}" destId="{64CFA4AD-B738-4D70-B578-A8DC2F7E2943}" srcOrd="1" destOrd="0" presId="urn:microsoft.com/office/officeart/2005/8/layout/cycle2"/>
    <dgm:cxn modelId="{7036CEFE-AC6A-457C-A8D4-999FA10108DD}" type="presOf" srcId="{EF958520-0FB7-439C-A965-AAED4884E5E0}" destId="{5877A505-89CA-4B5E-B9ED-713880AB6E9F}" srcOrd="0" destOrd="0" presId="urn:microsoft.com/office/officeart/2005/8/layout/cycle2"/>
    <dgm:cxn modelId="{94763C42-CD55-4A0C-9F3D-195957FEAC23}" type="presOf" srcId="{18CE4A58-7BD4-4667-B6E9-E7DF609F3FC1}" destId="{D639A9FA-01E4-4724-9AF4-1B6D4989151D}" srcOrd="1" destOrd="0" presId="urn:microsoft.com/office/officeart/2005/8/layout/cycle2"/>
    <dgm:cxn modelId="{D7A8BB0D-8086-413B-86E1-EFD28DB31A0A}" srcId="{EF958520-0FB7-439C-A965-AAED4884E5E0}" destId="{E4572EFD-3E42-4D5F-8C42-8682BBDFC12E}" srcOrd="3" destOrd="0" parTransId="{1DE420AC-3445-4F64-BEBD-8B275F2F2A6F}" sibTransId="{5161BA36-21D4-4095-9987-F8C2E95A163A}"/>
    <dgm:cxn modelId="{A3F5E094-B54E-4492-891D-CB5916609F8B}" type="presOf" srcId="{5EEA13DB-DA93-4386-81D8-5C54C72E6D53}" destId="{C137305B-12F5-484F-BE61-A5638A365FD8}" srcOrd="1" destOrd="0" presId="urn:microsoft.com/office/officeart/2005/8/layout/cycle2"/>
    <dgm:cxn modelId="{79853DCD-3C84-4752-9DE0-747AB3E0E83F}" srcId="{EF958520-0FB7-439C-A965-AAED4884E5E0}" destId="{3227F08F-8231-4447-9113-C7E3CB63D872}" srcOrd="1" destOrd="0" parTransId="{962C017F-0AB3-4395-A8BA-8012891EBC82}" sibTransId="{8FF051A7-CA38-441C-A498-6C4B5C40B0CF}"/>
    <dgm:cxn modelId="{49945163-5382-4A38-8452-9D6606EA994D}" type="presOf" srcId="{162482D0-51BD-4572-809B-8E6CC191C27B}" destId="{F92CB1FE-AB4F-4165-ACDE-4C474A4C90C9}" srcOrd="0" destOrd="0" presId="urn:microsoft.com/office/officeart/2005/8/layout/cycle2"/>
    <dgm:cxn modelId="{25EE3E6B-7535-453A-B42A-CF042142F360}" type="presOf" srcId="{346402E3-A01B-4526-802A-B05FED7AF74A}" destId="{4114653F-8414-49DA-9AD6-F229D37D64F6}" srcOrd="0" destOrd="0" presId="urn:microsoft.com/office/officeart/2005/8/layout/cycle2"/>
    <dgm:cxn modelId="{84AC0DAA-87C9-4A34-BEB1-15A9B2985014}" type="presOf" srcId="{18CE4A58-7BD4-4667-B6E9-E7DF609F3FC1}" destId="{4B21AF95-5B04-485E-ADDB-E015121EE2EF}" srcOrd="0" destOrd="0" presId="urn:microsoft.com/office/officeart/2005/8/layout/cycle2"/>
    <dgm:cxn modelId="{03E1F006-56A0-49E8-86F0-63F2FBE2057D}" type="presOf" srcId="{5161BA36-21D4-4095-9987-F8C2E95A163A}" destId="{FA646629-6450-40A7-B843-787239277A1A}" srcOrd="0" destOrd="0" presId="urn:microsoft.com/office/officeart/2005/8/layout/cycle2"/>
    <dgm:cxn modelId="{2DB5A313-F114-46A2-BDE0-A994CEF0EDAE}" srcId="{EF958520-0FB7-439C-A965-AAED4884E5E0}" destId="{346402E3-A01B-4526-802A-B05FED7AF74A}" srcOrd="5" destOrd="0" parTransId="{622A95B8-A1D1-4663-8227-BDBB941DBCA0}" sibTransId="{CEAA00B7-B8C5-4643-A204-AE1EDE4DC270}"/>
    <dgm:cxn modelId="{E34C1F4F-12F6-4E82-A733-89283C668D07}" type="presOf" srcId="{4EB56F49-89AF-490A-8D55-2EBD7E6D3917}" destId="{63FBE99A-93D5-4F56-AD6F-4F205E60025F}" srcOrd="0" destOrd="0" presId="urn:microsoft.com/office/officeart/2005/8/layout/cycle2"/>
    <dgm:cxn modelId="{8B581AB4-9912-4484-AC42-EDCE56B4481C}" type="presOf" srcId="{CEAA00B7-B8C5-4643-A204-AE1EDE4DC270}" destId="{218823FF-1D39-4A0F-AB29-7735D82EA858}" srcOrd="1" destOrd="0" presId="urn:microsoft.com/office/officeart/2005/8/layout/cycle2"/>
    <dgm:cxn modelId="{C6A4BBBB-9789-44DA-B26A-F742D6113DA7}" srcId="{EF958520-0FB7-439C-A965-AAED4884E5E0}" destId="{162482D0-51BD-4572-809B-8E6CC191C27B}" srcOrd="2" destOrd="0" parTransId="{3AE6DCBA-BE48-4021-9B12-A6AFF816B3ED}" sibTransId="{18CE4A58-7BD4-4667-B6E9-E7DF609F3FC1}"/>
    <dgm:cxn modelId="{BF4ED254-AC74-4991-A042-B317997EAD41}" type="presOf" srcId="{3227F08F-8231-4447-9113-C7E3CB63D872}" destId="{1A798448-EF48-46CF-90E9-F7921654C4E2}" srcOrd="0" destOrd="0" presId="urn:microsoft.com/office/officeart/2005/8/layout/cycle2"/>
    <dgm:cxn modelId="{FE0C39E2-09B1-408A-A5E7-A6DD6FF7C3FF}" type="presOf" srcId="{8FF051A7-CA38-441C-A498-6C4B5C40B0CF}" destId="{BE42B4EE-2858-4AC2-AF95-2E3423EB05A1}" srcOrd="1" destOrd="0" presId="urn:microsoft.com/office/officeart/2005/8/layout/cycle2"/>
    <dgm:cxn modelId="{2A8071B7-94E7-4924-8619-61FB738376C5}" type="presOf" srcId="{5EEA13DB-DA93-4386-81D8-5C54C72E6D53}" destId="{46A262AD-FE1C-41A3-A715-2BD8C514C84C}" srcOrd="0" destOrd="0" presId="urn:microsoft.com/office/officeart/2005/8/layout/cycle2"/>
    <dgm:cxn modelId="{5EC118A3-795A-4D48-A0BE-C00D840E67E3}" type="presOf" srcId="{B464ED44-C68A-44EC-B540-DE5839FD91C3}" destId="{298CE408-FC07-453D-8C3B-6ED7BE3FEF82}" srcOrd="0" destOrd="0" presId="urn:microsoft.com/office/officeart/2005/8/layout/cycle2"/>
    <dgm:cxn modelId="{EE1D961A-8687-492C-B303-66CE461B447D}" srcId="{EF958520-0FB7-439C-A965-AAED4884E5E0}" destId="{4EB56F49-89AF-490A-8D55-2EBD7E6D3917}" srcOrd="4" destOrd="0" parTransId="{A70AEC7B-64DD-41F3-B511-B87B31EE76FB}" sibTransId="{5EEA13DB-DA93-4386-81D8-5C54C72E6D53}"/>
    <dgm:cxn modelId="{10EE07B2-01C0-47D9-9147-83F34C07A9A7}" srcId="{EF958520-0FB7-439C-A965-AAED4884E5E0}" destId="{B464ED44-C68A-44EC-B540-DE5839FD91C3}" srcOrd="0" destOrd="0" parTransId="{1D324E8F-0A04-432E-9EEB-74DEEC256477}" sibTransId="{A1463564-A392-4FFB-9A93-572B8523D2ED}"/>
    <dgm:cxn modelId="{E01A6957-1092-4729-A509-5B3E04BDE5D4}" type="presOf" srcId="{E4572EFD-3E42-4D5F-8C42-8682BBDFC12E}" destId="{916A478A-7BAA-4946-836B-508F20A9A6A3}" srcOrd="0" destOrd="0" presId="urn:microsoft.com/office/officeart/2005/8/layout/cycle2"/>
    <dgm:cxn modelId="{17EB7ECD-52E9-4BF0-A0B3-DF57228CE66D}" type="presOf" srcId="{A1463564-A392-4FFB-9A93-572B8523D2ED}" destId="{6A8702CC-FEB1-48FC-99EE-E83652366C2D}" srcOrd="0" destOrd="0" presId="urn:microsoft.com/office/officeart/2005/8/layout/cycle2"/>
    <dgm:cxn modelId="{FA8C20F3-B8F6-4688-B335-685C0B99E73B}" type="presOf" srcId="{CEAA00B7-B8C5-4643-A204-AE1EDE4DC270}" destId="{91B96C5D-FB86-43B6-B8C1-BD454B11F67C}" srcOrd="0" destOrd="0" presId="urn:microsoft.com/office/officeart/2005/8/layout/cycle2"/>
    <dgm:cxn modelId="{80A062FD-3858-4285-96CA-C0EF087B6850}" type="presParOf" srcId="{5877A505-89CA-4B5E-B9ED-713880AB6E9F}" destId="{298CE408-FC07-453D-8C3B-6ED7BE3FEF82}" srcOrd="0" destOrd="0" presId="urn:microsoft.com/office/officeart/2005/8/layout/cycle2"/>
    <dgm:cxn modelId="{440F8F7E-BE09-4C10-81D4-5ED23AF7009E}" type="presParOf" srcId="{5877A505-89CA-4B5E-B9ED-713880AB6E9F}" destId="{6A8702CC-FEB1-48FC-99EE-E83652366C2D}" srcOrd="1" destOrd="0" presId="urn:microsoft.com/office/officeart/2005/8/layout/cycle2"/>
    <dgm:cxn modelId="{D63ACAD6-5223-49E7-9A47-7C8FC301264E}" type="presParOf" srcId="{6A8702CC-FEB1-48FC-99EE-E83652366C2D}" destId="{AB763A1A-04C9-44B7-BF85-3001B7E3790A}" srcOrd="0" destOrd="0" presId="urn:microsoft.com/office/officeart/2005/8/layout/cycle2"/>
    <dgm:cxn modelId="{44A83CDC-C105-4AB7-9823-00D852C7AEC5}" type="presParOf" srcId="{5877A505-89CA-4B5E-B9ED-713880AB6E9F}" destId="{1A798448-EF48-46CF-90E9-F7921654C4E2}" srcOrd="2" destOrd="0" presId="urn:microsoft.com/office/officeart/2005/8/layout/cycle2"/>
    <dgm:cxn modelId="{7CA0FF60-AF17-457C-908E-FB47BBF2FC3B}" type="presParOf" srcId="{5877A505-89CA-4B5E-B9ED-713880AB6E9F}" destId="{B317D535-49DD-4A7A-B2D9-46A3C21492A6}" srcOrd="3" destOrd="0" presId="urn:microsoft.com/office/officeart/2005/8/layout/cycle2"/>
    <dgm:cxn modelId="{85C73BB9-14FD-46EE-B28B-C54B28D0A4EB}" type="presParOf" srcId="{B317D535-49DD-4A7A-B2D9-46A3C21492A6}" destId="{BE42B4EE-2858-4AC2-AF95-2E3423EB05A1}" srcOrd="0" destOrd="0" presId="urn:microsoft.com/office/officeart/2005/8/layout/cycle2"/>
    <dgm:cxn modelId="{391D27EA-7DD0-46D7-A857-0CB860CEEC01}" type="presParOf" srcId="{5877A505-89CA-4B5E-B9ED-713880AB6E9F}" destId="{F92CB1FE-AB4F-4165-ACDE-4C474A4C90C9}" srcOrd="4" destOrd="0" presId="urn:microsoft.com/office/officeart/2005/8/layout/cycle2"/>
    <dgm:cxn modelId="{119E164E-F35E-49C7-BF6D-F46C445A59A1}" type="presParOf" srcId="{5877A505-89CA-4B5E-B9ED-713880AB6E9F}" destId="{4B21AF95-5B04-485E-ADDB-E015121EE2EF}" srcOrd="5" destOrd="0" presId="urn:microsoft.com/office/officeart/2005/8/layout/cycle2"/>
    <dgm:cxn modelId="{A5090DEA-C258-4064-B57D-5AB9BEE14BF5}" type="presParOf" srcId="{4B21AF95-5B04-485E-ADDB-E015121EE2EF}" destId="{D639A9FA-01E4-4724-9AF4-1B6D4989151D}" srcOrd="0" destOrd="0" presId="urn:microsoft.com/office/officeart/2005/8/layout/cycle2"/>
    <dgm:cxn modelId="{A817C92E-8718-4AF8-8BE7-473E1DE90C54}" type="presParOf" srcId="{5877A505-89CA-4B5E-B9ED-713880AB6E9F}" destId="{916A478A-7BAA-4946-836B-508F20A9A6A3}" srcOrd="6" destOrd="0" presId="urn:microsoft.com/office/officeart/2005/8/layout/cycle2"/>
    <dgm:cxn modelId="{A9827F46-9586-4A6A-8FD2-DB09148C287E}" type="presParOf" srcId="{5877A505-89CA-4B5E-B9ED-713880AB6E9F}" destId="{FA646629-6450-40A7-B843-787239277A1A}" srcOrd="7" destOrd="0" presId="urn:microsoft.com/office/officeart/2005/8/layout/cycle2"/>
    <dgm:cxn modelId="{3BEB0978-7BE0-4BAD-958B-EC98ABF0037F}" type="presParOf" srcId="{FA646629-6450-40A7-B843-787239277A1A}" destId="{64CFA4AD-B738-4D70-B578-A8DC2F7E2943}" srcOrd="0" destOrd="0" presId="urn:microsoft.com/office/officeart/2005/8/layout/cycle2"/>
    <dgm:cxn modelId="{40B3A28C-2B09-417D-ADFE-432A587ECDC6}" type="presParOf" srcId="{5877A505-89CA-4B5E-B9ED-713880AB6E9F}" destId="{63FBE99A-93D5-4F56-AD6F-4F205E60025F}" srcOrd="8" destOrd="0" presId="urn:microsoft.com/office/officeart/2005/8/layout/cycle2"/>
    <dgm:cxn modelId="{FB75EA6C-AEB3-472F-8546-6094903C3413}" type="presParOf" srcId="{5877A505-89CA-4B5E-B9ED-713880AB6E9F}" destId="{46A262AD-FE1C-41A3-A715-2BD8C514C84C}" srcOrd="9" destOrd="0" presId="urn:microsoft.com/office/officeart/2005/8/layout/cycle2"/>
    <dgm:cxn modelId="{F00645EE-E3AB-4B52-9369-BE2DA45F8DA6}" type="presParOf" srcId="{46A262AD-FE1C-41A3-A715-2BD8C514C84C}" destId="{C137305B-12F5-484F-BE61-A5638A365FD8}" srcOrd="0" destOrd="0" presId="urn:microsoft.com/office/officeart/2005/8/layout/cycle2"/>
    <dgm:cxn modelId="{D45B551A-5D71-4175-BD80-167F400ECBD0}" type="presParOf" srcId="{5877A505-89CA-4B5E-B9ED-713880AB6E9F}" destId="{4114653F-8414-49DA-9AD6-F229D37D64F6}" srcOrd="10" destOrd="0" presId="urn:microsoft.com/office/officeart/2005/8/layout/cycle2"/>
    <dgm:cxn modelId="{139A7C7B-333B-47E3-B62B-6564E83DA49A}" type="presParOf" srcId="{5877A505-89CA-4B5E-B9ED-713880AB6E9F}" destId="{91B96C5D-FB86-43B6-B8C1-BD454B11F67C}" srcOrd="11" destOrd="0" presId="urn:microsoft.com/office/officeart/2005/8/layout/cycle2"/>
    <dgm:cxn modelId="{A50AC483-481C-4E3C-9142-DB3E24BD15D3}" type="presParOf" srcId="{91B96C5D-FB86-43B6-B8C1-BD454B11F67C}" destId="{218823FF-1D39-4A0F-AB29-7735D82EA8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CE408-FC07-453D-8C3B-6ED7BE3FEF82}">
      <dsp:nvSpPr>
        <dsp:cNvPr id="0" name=""/>
        <dsp:cNvSpPr/>
      </dsp:nvSpPr>
      <dsp:spPr>
        <a:xfrm>
          <a:off x="3572321" y="247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Financial request submitted </a:t>
          </a:r>
          <a:endParaRPr lang="en-US" sz="1200" kern="1200" dirty="0"/>
        </a:p>
      </dsp:txBody>
      <dsp:txXfrm>
        <a:off x="3731209" y="159135"/>
        <a:ext cx="767181" cy="767181"/>
      </dsp:txXfrm>
    </dsp:sp>
    <dsp:sp modelId="{6A8702CC-FEB1-48FC-99EE-E83652366C2D}">
      <dsp:nvSpPr>
        <dsp:cNvPr id="0" name=""/>
        <dsp:cNvSpPr/>
      </dsp:nvSpPr>
      <dsp:spPr>
        <a:xfrm rot="1800000">
          <a:off x="4668934" y="76280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74728" y="814413"/>
        <a:ext cx="201830" cy="219704"/>
      </dsp:txXfrm>
    </dsp:sp>
    <dsp:sp modelId="{02EB8898-17A9-4EF8-92D6-4A64AE4694BA}">
      <dsp:nvSpPr>
        <dsp:cNvPr id="0" name=""/>
        <dsp:cNvSpPr/>
      </dsp:nvSpPr>
      <dsp:spPr>
        <a:xfrm>
          <a:off x="4983054" y="814734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Request approved by Pres/Treas.</a:t>
          </a:r>
          <a:endParaRPr lang="en-US" sz="1200" kern="1200" dirty="0"/>
        </a:p>
      </dsp:txBody>
      <dsp:txXfrm>
        <a:off x="5141942" y="973622"/>
        <a:ext cx="767181" cy="767181"/>
      </dsp:txXfrm>
    </dsp:sp>
    <dsp:sp modelId="{6E8E1461-4E9A-4EA6-AE9A-6F232966C528}">
      <dsp:nvSpPr>
        <dsp:cNvPr id="0" name=""/>
        <dsp:cNvSpPr/>
      </dsp:nvSpPr>
      <dsp:spPr>
        <a:xfrm rot="5400000">
          <a:off x="5381368" y="198045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24617" y="2010438"/>
        <a:ext cx="201830" cy="219704"/>
      </dsp:txXfrm>
    </dsp:sp>
    <dsp:sp modelId="{F92CB1FE-AB4F-4165-ACDE-4C474A4C90C9}">
      <dsp:nvSpPr>
        <dsp:cNvPr id="0" name=""/>
        <dsp:cNvSpPr/>
      </dsp:nvSpPr>
      <dsp:spPr>
        <a:xfrm>
          <a:off x="4983054" y="2443708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Request approved by CASL</a:t>
          </a:r>
          <a:endParaRPr lang="en-US" sz="1400" kern="1200" dirty="0"/>
        </a:p>
      </dsp:txBody>
      <dsp:txXfrm>
        <a:off x="5141942" y="2602596"/>
        <a:ext cx="767181" cy="767181"/>
      </dsp:txXfrm>
    </dsp:sp>
    <dsp:sp modelId="{4B21AF95-5B04-485E-ADDB-E015121EE2EF}">
      <dsp:nvSpPr>
        <dsp:cNvPr id="0" name=""/>
        <dsp:cNvSpPr/>
      </dsp:nvSpPr>
      <dsp:spPr>
        <a:xfrm rot="9000000">
          <a:off x="4683068" y="320626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763772" y="3257873"/>
        <a:ext cx="201830" cy="219704"/>
      </dsp:txXfrm>
    </dsp:sp>
    <dsp:sp modelId="{916A478A-7BAA-4946-836B-508F20A9A6A3}">
      <dsp:nvSpPr>
        <dsp:cNvPr id="0" name=""/>
        <dsp:cNvSpPr/>
      </dsp:nvSpPr>
      <dsp:spPr>
        <a:xfrm>
          <a:off x="3572321" y="3258195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Request approved by SGA Treasurer</a:t>
          </a:r>
          <a:endParaRPr lang="en-US" sz="1200" kern="1200" dirty="0"/>
        </a:p>
      </dsp:txBody>
      <dsp:txXfrm>
        <a:off x="3731209" y="3417083"/>
        <a:ext cx="767181" cy="767181"/>
      </dsp:txXfrm>
    </dsp:sp>
    <dsp:sp modelId="{FA646629-6450-40A7-B843-787239277A1A}">
      <dsp:nvSpPr>
        <dsp:cNvPr id="0" name=""/>
        <dsp:cNvSpPr/>
      </dsp:nvSpPr>
      <dsp:spPr>
        <a:xfrm rot="12600000">
          <a:off x="3272336" y="321442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53040" y="3309282"/>
        <a:ext cx="201830" cy="219704"/>
      </dsp:txXfrm>
    </dsp:sp>
    <dsp:sp modelId="{63FBE99A-93D5-4F56-AD6F-4F205E60025F}">
      <dsp:nvSpPr>
        <dsp:cNvPr id="0" name=""/>
        <dsp:cNvSpPr/>
      </dsp:nvSpPr>
      <dsp:spPr>
        <a:xfrm>
          <a:off x="2161588" y="2443708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Request approved by </a:t>
          </a:r>
          <a:r>
            <a:rPr lang="en-US" sz="1200" kern="1200" smtClean="0"/>
            <a:t>SGA Financial Manager</a:t>
          </a:r>
          <a:endParaRPr lang="en-US" sz="1200" kern="1200" dirty="0"/>
        </a:p>
      </dsp:txBody>
      <dsp:txXfrm>
        <a:off x="2320476" y="2602596"/>
        <a:ext cx="767181" cy="767181"/>
      </dsp:txXfrm>
    </dsp:sp>
    <dsp:sp modelId="{46A262AD-FE1C-41A3-A715-2BD8C514C84C}">
      <dsp:nvSpPr>
        <dsp:cNvPr id="0" name=""/>
        <dsp:cNvSpPr/>
      </dsp:nvSpPr>
      <dsp:spPr>
        <a:xfrm rot="16200000">
          <a:off x="2559902" y="199677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603151" y="2113256"/>
        <a:ext cx="201830" cy="219704"/>
      </dsp:txXfrm>
    </dsp:sp>
    <dsp:sp modelId="{4114653F-8414-49DA-9AD6-F229D37D64F6}">
      <dsp:nvSpPr>
        <dsp:cNvPr id="0" name=""/>
        <dsp:cNvSpPr/>
      </dsp:nvSpPr>
      <dsp:spPr>
        <a:xfrm>
          <a:off x="2161588" y="814734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P.O. Issued </a:t>
          </a:r>
          <a:endParaRPr lang="en-US" sz="1800" kern="1200" dirty="0"/>
        </a:p>
      </dsp:txBody>
      <dsp:txXfrm>
        <a:off x="2320476" y="973622"/>
        <a:ext cx="767181" cy="767181"/>
      </dsp:txXfrm>
    </dsp:sp>
    <dsp:sp modelId="{91B96C5D-FB86-43B6-B8C1-BD454B11F67C}">
      <dsp:nvSpPr>
        <dsp:cNvPr id="0" name=""/>
        <dsp:cNvSpPr/>
      </dsp:nvSpPr>
      <dsp:spPr>
        <a:xfrm rot="19800000">
          <a:off x="3258202" y="77096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63996" y="865822"/>
        <a:ext cx="201830" cy="219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CE408-FC07-453D-8C3B-6ED7BE3FEF82}">
      <dsp:nvSpPr>
        <dsp:cNvPr id="0" name=""/>
        <dsp:cNvSpPr/>
      </dsp:nvSpPr>
      <dsp:spPr>
        <a:xfrm>
          <a:off x="3572321" y="247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Financial request submitted by Pres/Treas.</a:t>
          </a:r>
          <a:endParaRPr lang="en-US" sz="1200" kern="1200" dirty="0"/>
        </a:p>
      </dsp:txBody>
      <dsp:txXfrm>
        <a:off x="3731209" y="159135"/>
        <a:ext cx="767181" cy="767181"/>
      </dsp:txXfrm>
    </dsp:sp>
    <dsp:sp modelId="{6A8702CC-FEB1-48FC-99EE-E83652366C2D}">
      <dsp:nvSpPr>
        <dsp:cNvPr id="0" name=""/>
        <dsp:cNvSpPr/>
      </dsp:nvSpPr>
      <dsp:spPr>
        <a:xfrm rot="1800000">
          <a:off x="4668934" y="76280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74728" y="814413"/>
        <a:ext cx="201830" cy="219704"/>
      </dsp:txXfrm>
    </dsp:sp>
    <dsp:sp modelId="{1A798448-EF48-46CF-90E9-F7921654C4E2}">
      <dsp:nvSpPr>
        <dsp:cNvPr id="0" name=""/>
        <dsp:cNvSpPr/>
      </dsp:nvSpPr>
      <dsp:spPr>
        <a:xfrm>
          <a:off x="4983054" y="814734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Meet with Advisor for Approval</a:t>
          </a:r>
          <a:endParaRPr lang="en-US" sz="1200" kern="1200" dirty="0"/>
        </a:p>
      </dsp:txBody>
      <dsp:txXfrm>
        <a:off x="5141942" y="973622"/>
        <a:ext cx="767181" cy="767181"/>
      </dsp:txXfrm>
    </dsp:sp>
    <dsp:sp modelId="{B317D535-49DD-4A7A-B2D9-46A3C21492A6}">
      <dsp:nvSpPr>
        <dsp:cNvPr id="0" name=""/>
        <dsp:cNvSpPr/>
      </dsp:nvSpPr>
      <dsp:spPr>
        <a:xfrm rot="5400000">
          <a:off x="5381368" y="198045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24617" y="2010438"/>
        <a:ext cx="201830" cy="219704"/>
      </dsp:txXfrm>
    </dsp:sp>
    <dsp:sp modelId="{F92CB1FE-AB4F-4165-ACDE-4C474A4C90C9}">
      <dsp:nvSpPr>
        <dsp:cNvPr id="0" name=""/>
        <dsp:cNvSpPr/>
      </dsp:nvSpPr>
      <dsp:spPr>
        <a:xfrm>
          <a:off x="4983054" y="2443708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Meet with CASL for Approval</a:t>
          </a:r>
          <a:endParaRPr lang="en-US" sz="1200" kern="1200" dirty="0"/>
        </a:p>
      </dsp:txBody>
      <dsp:txXfrm>
        <a:off x="5141942" y="2602596"/>
        <a:ext cx="767181" cy="767181"/>
      </dsp:txXfrm>
    </dsp:sp>
    <dsp:sp modelId="{4B21AF95-5B04-485E-ADDB-E015121EE2EF}">
      <dsp:nvSpPr>
        <dsp:cNvPr id="0" name=""/>
        <dsp:cNvSpPr/>
      </dsp:nvSpPr>
      <dsp:spPr>
        <a:xfrm rot="9000000">
          <a:off x="4683068" y="320626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763772" y="3257873"/>
        <a:ext cx="201830" cy="219704"/>
      </dsp:txXfrm>
    </dsp:sp>
    <dsp:sp modelId="{916A478A-7BAA-4946-836B-508F20A9A6A3}">
      <dsp:nvSpPr>
        <dsp:cNvPr id="0" name=""/>
        <dsp:cNvSpPr/>
      </dsp:nvSpPr>
      <dsp:spPr>
        <a:xfrm>
          <a:off x="3572321" y="3258195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Attend Finance Committee</a:t>
          </a:r>
          <a:endParaRPr lang="en-US" sz="1200" kern="1200" dirty="0"/>
        </a:p>
      </dsp:txBody>
      <dsp:txXfrm>
        <a:off x="3731209" y="3417083"/>
        <a:ext cx="767181" cy="767181"/>
      </dsp:txXfrm>
    </dsp:sp>
    <dsp:sp modelId="{FA646629-6450-40A7-B843-787239277A1A}">
      <dsp:nvSpPr>
        <dsp:cNvPr id="0" name=""/>
        <dsp:cNvSpPr/>
      </dsp:nvSpPr>
      <dsp:spPr>
        <a:xfrm rot="12600000">
          <a:off x="3272336" y="321442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53040" y="3309282"/>
        <a:ext cx="201830" cy="219704"/>
      </dsp:txXfrm>
    </dsp:sp>
    <dsp:sp modelId="{63FBE99A-93D5-4F56-AD6F-4F205E60025F}">
      <dsp:nvSpPr>
        <dsp:cNvPr id="0" name=""/>
        <dsp:cNvSpPr/>
      </dsp:nvSpPr>
      <dsp:spPr>
        <a:xfrm>
          <a:off x="2161588" y="2443708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Request approved by SGA Financial Manager</a:t>
          </a:r>
          <a:endParaRPr lang="en-US" sz="1200" kern="1200" dirty="0"/>
        </a:p>
      </dsp:txBody>
      <dsp:txXfrm>
        <a:off x="2320476" y="2602596"/>
        <a:ext cx="767181" cy="767181"/>
      </dsp:txXfrm>
    </dsp:sp>
    <dsp:sp modelId="{46A262AD-FE1C-41A3-A715-2BD8C514C84C}">
      <dsp:nvSpPr>
        <dsp:cNvPr id="0" name=""/>
        <dsp:cNvSpPr/>
      </dsp:nvSpPr>
      <dsp:spPr>
        <a:xfrm rot="16200000">
          <a:off x="2559902" y="199677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603151" y="2113256"/>
        <a:ext cx="201830" cy="219704"/>
      </dsp:txXfrm>
    </dsp:sp>
    <dsp:sp modelId="{4114653F-8414-49DA-9AD6-F229D37D64F6}">
      <dsp:nvSpPr>
        <dsp:cNvPr id="0" name=""/>
        <dsp:cNvSpPr/>
      </dsp:nvSpPr>
      <dsp:spPr>
        <a:xfrm>
          <a:off x="2161588" y="814734"/>
          <a:ext cx="1084957" cy="108495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P.O. Issued </a:t>
          </a:r>
          <a:endParaRPr lang="en-US" sz="1400" kern="1200" dirty="0"/>
        </a:p>
      </dsp:txBody>
      <dsp:txXfrm>
        <a:off x="2320476" y="973622"/>
        <a:ext cx="767181" cy="767181"/>
      </dsp:txXfrm>
    </dsp:sp>
    <dsp:sp modelId="{91B96C5D-FB86-43B6-B8C1-BD454B11F67C}">
      <dsp:nvSpPr>
        <dsp:cNvPr id="0" name=""/>
        <dsp:cNvSpPr/>
      </dsp:nvSpPr>
      <dsp:spPr>
        <a:xfrm rot="19800000">
          <a:off x="3258202" y="770963"/>
          <a:ext cx="288328" cy="36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63996" y="865822"/>
        <a:ext cx="201830" cy="21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7F27-6942-4B4B-8BD3-4D1CDFC74199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9B81E-2062-4C2A-A03A-B872EDD61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4F09D-BB25-42CD-B4A2-FF81CFEC6AA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3027-9A21-45CA-B4A5-37B6D862B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3027-9A21-45CA-B4A5-37B6D862B4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960F-DF2A-4596-9922-BDD49E2C0FC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4F6E-BDEF-4DBE-9318-8162545A5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stols@student.wpunj.edu" TargetMode="External"/><Relationship Id="rId2" Type="http://schemas.openxmlformats.org/officeDocument/2006/relationships/hyperlink" Target="mailto:bennettd@wpunj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punj.collegiatelink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hotobucket.com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stockphoto.com/file_thumbview_approve/4350196/2/istockphoto_4350196-give-me-money.jpg&amp;imgrefurl=http://www.istockphoto.com/file_closeup/business/4350196-give-me-money.php?id=4350196&amp;usg=__0DucvNnHdRqijqaQ2x41hLRyU8M=&amp;h=253&amp;w=380&amp;sz=38&amp;hl=en&amp;start=8&amp;tbnid=kCpnojJTtplyUM:&amp;tbnh=82&amp;tbnw=123&amp;prev=/images?q=give+me+money&amp;gbv=2&amp;ndsp=18&amp;hl=en&amp;sa=N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990600"/>
            <a:ext cx="54864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Don Bennett, Financial Manager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bennettd@wpunj.edu</a:t>
            </a:r>
            <a:r>
              <a:rPr lang="en-US" sz="2000" dirty="0" smtClean="0"/>
              <a:t>  Office: SC-321   Ext. 2481</a:t>
            </a:r>
          </a:p>
          <a:p>
            <a:pPr>
              <a:buNone/>
            </a:pPr>
            <a:r>
              <a:rPr lang="en-US" sz="2800" dirty="0" smtClean="0"/>
              <a:t>Shellon Bristol, SGA Treasurer</a:t>
            </a:r>
          </a:p>
          <a:p>
            <a:pPr>
              <a:buNone/>
            </a:pPr>
            <a:r>
              <a:rPr lang="en-US" sz="1800" dirty="0" smtClean="0">
                <a:hlinkClick r:id="rId3"/>
              </a:rPr>
              <a:t>bristols@student.wpunj.edu</a:t>
            </a:r>
            <a:r>
              <a:rPr lang="en-US" sz="1800" dirty="0" smtClean="0"/>
              <a:t>  Office:  SC-319  Ext. 3256</a:t>
            </a:r>
            <a:endParaRPr lang="en-US" sz="1800" dirty="0"/>
          </a:p>
        </p:txBody>
      </p:sp>
      <p:pic>
        <p:nvPicPr>
          <p:cNvPr id="4" name="Picture 6" descr="C:\Documents and Settings\bennettd\Local Settings\Temporary Internet Files\Content.IE5\3RKMATMJ\MPj043847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8200"/>
            <a:ext cx="2362200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838200"/>
            <a:ext cx="4800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SGA</a:t>
            </a:r>
          </a:p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FINANCIAL </a:t>
            </a:r>
          </a:p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WORKSHOP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</a:t>
            </a:r>
            <a:r>
              <a:rPr lang="en-US" u="sng" dirty="0" smtClean="0"/>
              <a:t>Food for events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food for events will be supplied by </a:t>
            </a:r>
            <a:r>
              <a:rPr lang="en-US" dirty="0" err="1" smtClean="0"/>
              <a:t>Sodexo</a:t>
            </a:r>
            <a:r>
              <a:rPr lang="en-US" dirty="0" smtClean="0"/>
              <a:t>, our on campus catering service</a:t>
            </a:r>
          </a:p>
          <a:p>
            <a:r>
              <a:rPr lang="en-US" dirty="0" smtClean="0"/>
              <a:t>To request food for an event, meet with </a:t>
            </a:r>
            <a:r>
              <a:rPr lang="en-US" dirty="0" err="1" smtClean="0"/>
              <a:t>Sodexo</a:t>
            </a:r>
            <a:r>
              <a:rPr lang="en-US" dirty="0" smtClean="0"/>
              <a:t> staff (located in Hosp. </a:t>
            </a:r>
            <a:r>
              <a:rPr lang="en-US" dirty="0" err="1" smtClean="0"/>
              <a:t>Svcs</a:t>
            </a:r>
            <a:r>
              <a:rPr lang="en-US" dirty="0" smtClean="0"/>
              <a:t>.) and fill out a food service quote form</a:t>
            </a:r>
          </a:p>
          <a:p>
            <a:r>
              <a:rPr lang="en-US" dirty="0" smtClean="0"/>
              <a:t>Submit an online financial request and food service quote form to SGA</a:t>
            </a:r>
          </a:p>
          <a:p>
            <a:endParaRPr lang="en-US" dirty="0"/>
          </a:p>
        </p:txBody>
      </p:sp>
      <p:pic>
        <p:nvPicPr>
          <p:cNvPr id="32772" name="Picture 4" descr="C:\Documents and Settings\bennettd\Local Settings\Temporary Internet Files\Content.IE5\QMMDUAQP\MPj043278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Planning ahead is key………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dirty="0" smtClean="0"/>
              <a:t>Greek Senate/SAPB must approve all financial requests</a:t>
            </a:r>
          </a:p>
          <a:p>
            <a:r>
              <a:rPr lang="en-US" dirty="0" smtClean="0"/>
              <a:t>Events costing </a:t>
            </a:r>
            <a:r>
              <a:rPr lang="en-US" u="sng" dirty="0" smtClean="0"/>
              <a:t>under $500 </a:t>
            </a:r>
            <a:r>
              <a:rPr lang="en-US" dirty="0" smtClean="0"/>
              <a:t>must be approved </a:t>
            </a:r>
            <a:r>
              <a:rPr lang="en-US" u="sng" dirty="0" smtClean="0"/>
              <a:t>2 weeks </a:t>
            </a:r>
            <a:r>
              <a:rPr lang="en-US" dirty="0" smtClean="0"/>
              <a:t>before the event</a:t>
            </a:r>
          </a:p>
          <a:p>
            <a:r>
              <a:rPr lang="en-US" dirty="0" smtClean="0"/>
              <a:t>Events costing </a:t>
            </a:r>
            <a:r>
              <a:rPr lang="en-US" u="sng" dirty="0" smtClean="0"/>
              <a:t>$500-$5,000 </a:t>
            </a:r>
            <a:r>
              <a:rPr lang="en-US" dirty="0" smtClean="0"/>
              <a:t>must be approved </a:t>
            </a:r>
            <a:r>
              <a:rPr lang="en-US" u="sng" dirty="0" smtClean="0"/>
              <a:t>3 weeks </a:t>
            </a:r>
            <a:r>
              <a:rPr lang="en-US" dirty="0" smtClean="0"/>
              <a:t>before the event</a:t>
            </a:r>
          </a:p>
          <a:p>
            <a:r>
              <a:rPr lang="en-US" dirty="0" smtClean="0"/>
              <a:t>Events costing </a:t>
            </a:r>
            <a:r>
              <a:rPr lang="en-US" u="sng" dirty="0" smtClean="0"/>
              <a:t>over $5,000 </a:t>
            </a:r>
            <a:r>
              <a:rPr lang="en-US" dirty="0" smtClean="0"/>
              <a:t>must be approved </a:t>
            </a:r>
            <a:r>
              <a:rPr lang="en-US" u="sng" dirty="0" smtClean="0"/>
              <a:t>5 weeks </a:t>
            </a:r>
            <a:r>
              <a:rPr lang="en-US" dirty="0" smtClean="0"/>
              <a:t>before the event</a:t>
            </a:r>
            <a:endParaRPr lang="en-US" dirty="0"/>
          </a:p>
        </p:txBody>
      </p:sp>
      <p:pic>
        <p:nvPicPr>
          <p:cNvPr id="1030" name="Picture 6" descr="C:\Documents and Settings\bennettd\Local Settings\Temporary Internet Files\Content.IE5\N2WLP3SH\MCj043699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1"/>
            <a:ext cx="18161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Club Request Approval Board</a:t>
            </a:r>
            <a:br>
              <a:rPr lang="en-US" sz="3200" u="sng" dirty="0" smtClean="0"/>
            </a:br>
            <a:r>
              <a:rPr lang="en-US" sz="3200" u="sng" dirty="0" smtClean="0"/>
              <a:t>SGA Finance Committee 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43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SGA Finance Committee must approve all club financial requests </a:t>
            </a:r>
          </a:p>
          <a:p>
            <a:r>
              <a:rPr lang="en-US" sz="2200" dirty="0" smtClean="0"/>
              <a:t>Finance Committee meets every Tuesday (common hour) to hear financial requests</a:t>
            </a:r>
          </a:p>
          <a:p>
            <a:r>
              <a:rPr lang="en-US" sz="2200" dirty="0" smtClean="0"/>
              <a:t>In order to be heard by Finance Committee, all event forms and financial requests must be approved by Club President/Treasurer and advisor by the Wednesday prior to the Finance meeting you will to attend </a:t>
            </a:r>
          </a:p>
          <a:p>
            <a:r>
              <a:rPr lang="en-US" sz="2200" dirty="0" smtClean="0"/>
              <a:t>Events costing </a:t>
            </a:r>
            <a:r>
              <a:rPr lang="en-US" sz="2200" u="sng" dirty="0" smtClean="0"/>
              <a:t>under $500 </a:t>
            </a:r>
            <a:r>
              <a:rPr lang="en-US" sz="2200" dirty="0" smtClean="0"/>
              <a:t>must be approved by Finance     </a:t>
            </a:r>
            <a:r>
              <a:rPr lang="en-US" sz="2200" u="sng" dirty="0" smtClean="0"/>
              <a:t>2 weeks </a:t>
            </a:r>
            <a:r>
              <a:rPr lang="en-US" sz="2200" dirty="0" smtClean="0"/>
              <a:t>before your event</a:t>
            </a:r>
          </a:p>
          <a:p>
            <a:r>
              <a:rPr lang="en-US" sz="2200" dirty="0" smtClean="0"/>
              <a:t>Events costing </a:t>
            </a:r>
            <a:r>
              <a:rPr lang="en-US" sz="2200" u="sng" dirty="0" smtClean="0"/>
              <a:t>$500-$5,000 </a:t>
            </a:r>
            <a:r>
              <a:rPr lang="en-US" sz="2200" dirty="0" smtClean="0"/>
              <a:t>must be approved by Finance   </a:t>
            </a:r>
            <a:r>
              <a:rPr lang="en-US" sz="2200" u="sng" dirty="0" smtClean="0"/>
              <a:t>3 weeks </a:t>
            </a:r>
            <a:r>
              <a:rPr lang="en-US" sz="2200" dirty="0" smtClean="0"/>
              <a:t>before your event</a:t>
            </a:r>
          </a:p>
          <a:p>
            <a:r>
              <a:rPr lang="en-US" sz="2200" dirty="0" smtClean="0"/>
              <a:t>Events costing </a:t>
            </a:r>
            <a:r>
              <a:rPr lang="en-US" sz="2200" u="sng" dirty="0" smtClean="0"/>
              <a:t>over $5,000 </a:t>
            </a:r>
            <a:r>
              <a:rPr lang="en-US" sz="2200" dirty="0" smtClean="0"/>
              <a:t>must be approved by Finance    </a:t>
            </a:r>
            <a:r>
              <a:rPr lang="en-US" sz="2200" u="sng" dirty="0" smtClean="0"/>
              <a:t>5 weeks </a:t>
            </a:r>
            <a:r>
              <a:rPr lang="en-US" sz="2200" dirty="0" smtClean="0"/>
              <a:t>before your event (Needs SGA Legislature approval as well)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533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February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Greek Senate &amp; SAPB</a:t>
            </a:r>
            <a:br>
              <a:rPr lang="en-US" dirty="0" smtClean="0"/>
            </a:br>
            <a:r>
              <a:rPr lang="en-US" dirty="0" smtClean="0"/>
              <a:t>On-Line Purchasing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SGA Clubs</a:t>
            </a:r>
            <a:br>
              <a:rPr lang="en-US" dirty="0" smtClean="0"/>
            </a:br>
            <a:r>
              <a:rPr lang="en-US" dirty="0" smtClean="0"/>
              <a:t>On-Line Purchasing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funds are approved and I have my P.O. numbers now what……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447800"/>
            <a:ext cx="5638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800" b="1" dirty="0" smtClean="0"/>
              <a:t>FOLLOW-UP</a:t>
            </a:r>
            <a:r>
              <a:rPr lang="en-US" sz="2000" dirty="0" smtClean="0"/>
              <a:t>:  Contact vendors with P.O. numbers, confirm date and services provided.   </a:t>
            </a:r>
          </a:p>
          <a:p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b="1" dirty="0" smtClean="0"/>
              <a:t>MAJOR REQUESTS</a:t>
            </a:r>
            <a:r>
              <a:rPr lang="en-US" sz="2000" dirty="0" smtClean="0"/>
              <a:t>:  Vendors, speakers, businesses, food  </a:t>
            </a:r>
            <a:r>
              <a:rPr lang="en-US" sz="2000" dirty="0"/>
              <a:t>s</a:t>
            </a:r>
            <a:r>
              <a:rPr lang="en-US" sz="2000" dirty="0" smtClean="0"/>
              <a:t>ervice and WPU charges will be paid by check.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-Some vendors are paid day of event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-All WPU services are paid after event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sz="2000" b="1" dirty="0" smtClean="0"/>
              <a:t>MINOR REQUESTS</a:t>
            </a:r>
            <a:r>
              <a:rPr lang="en-US" sz="2000" dirty="0" smtClean="0"/>
              <a:t>:  Supplies, giveaways, decorations can be paid via the SGA credit </a:t>
            </a:r>
            <a:r>
              <a:rPr lang="en-US" sz="2000" dirty="0"/>
              <a:t>c</a:t>
            </a:r>
            <a:r>
              <a:rPr lang="en-US" sz="2000" dirty="0" smtClean="0"/>
              <a:t>ard.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-Bring P.O. number to CASL office and 	request to sign out SGA credit card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-Purchase items and return card and 	receipts to CASL</a:t>
            </a:r>
          </a:p>
          <a:p>
            <a:endParaRPr lang="en-US" dirty="0" smtClean="0"/>
          </a:p>
        </p:txBody>
      </p:sp>
      <p:pic>
        <p:nvPicPr>
          <p:cNvPr id="1033" name="Picture 9" descr="C:\Documents and Settings\bennettd\Local Settings\Temporary Internet Files\Content.IE5\3O125HT3\MPPH01651J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2209800" cy="1810512"/>
          </a:xfrm>
          <a:prstGeom prst="rect">
            <a:avLst/>
          </a:prstGeom>
          <a:noFill/>
        </p:spPr>
      </p:pic>
      <p:pic>
        <p:nvPicPr>
          <p:cNvPr id="1034" name="Picture 10" descr="C:\Documents and Settings\bennettd\Local Settings\Temporary Internet Files\Content.IE5\JVRHJJS4\MCj030138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2111654" cy="171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Club O.P. Funds</a:t>
            </a:r>
            <a:endParaRPr lang="en-US" u="sng" dirty="0"/>
          </a:p>
        </p:txBody>
      </p:sp>
      <p:pic>
        <p:nvPicPr>
          <p:cNvPr id="2051" name="Picture 3" descr="C:\Documents and Settings\bennettd\Local Settings\Temporary Internet Files\Content.IE5\N2WLP3SH\MCj043385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828572" cy="18285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81201"/>
            <a:ext cx="617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O.P. funds are funds raised independent of SGA funding (proceeds from a bake sale, donation, etc).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O.P. funds may be accessed by the Club President/Treasurer by submitting an online request.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timing requirements for requesting these funds is the same as all other funding requests (Under $500-request submitted 2 weeks before event).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2052" name="Picture 4" descr="C:\Documents and Settings\bennettd\Local Settings\Temporary Internet Files\Content.IE5\3RKMATMJ\MCj04316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94693"/>
            <a:ext cx="66294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Other information &amp; tips</a:t>
            </a:r>
          </a:p>
          <a:p>
            <a:endParaRPr lang="en-US" sz="1600" dirty="0" smtClean="0"/>
          </a:p>
          <a:p>
            <a:r>
              <a:rPr lang="en-US" sz="1600" dirty="0" smtClean="0"/>
              <a:t>Campus Activities will assist you in the planning process</a:t>
            </a:r>
          </a:p>
          <a:p>
            <a:endParaRPr lang="en-US" sz="1600" dirty="0" smtClean="0"/>
          </a:p>
          <a:p>
            <a:r>
              <a:rPr lang="en-US" sz="1600" dirty="0" smtClean="0"/>
              <a:t>Plan ahead…………….remember 2, 3, and 5 weeks for approval</a:t>
            </a:r>
          </a:p>
          <a:p>
            <a:endParaRPr lang="en-US" sz="1600" dirty="0" smtClean="0"/>
          </a:p>
          <a:p>
            <a:r>
              <a:rPr lang="en-US" sz="1600" dirty="0" smtClean="0"/>
              <a:t>Students cannot enter into any formal agreements (signing contracts, </a:t>
            </a:r>
          </a:p>
          <a:p>
            <a:r>
              <a:rPr lang="en-US" sz="1600" dirty="0" smtClean="0"/>
              <a:t>agreements, invoices) when using SGA funds</a:t>
            </a:r>
          </a:p>
          <a:p>
            <a:endParaRPr lang="en-US" sz="1600" dirty="0" smtClean="0"/>
          </a:p>
          <a:p>
            <a:r>
              <a:rPr lang="en-US" sz="1600" dirty="0" smtClean="0"/>
              <a:t>Clubs are not permitted to have off-campus bank accounts (You have an OP account)</a:t>
            </a:r>
          </a:p>
          <a:p>
            <a:endParaRPr lang="en-US" sz="1600" dirty="0" smtClean="0"/>
          </a:p>
          <a:p>
            <a:r>
              <a:rPr lang="en-US" sz="1600" dirty="0" smtClean="0"/>
              <a:t>-$$$$- Deposits -$$$$- Ticket sales, fundraising proceeds should be deposited with Financial Manager/SGA Bookkeeper the next business day</a:t>
            </a:r>
          </a:p>
          <a:p>
            <a:endParaRPr lang="en-US" sz="1600" dirty="0" smtClean="0"/>
          </a:p>
          <a:p>
            <a:r>
              <a:rPr lang="en-US" sz="1600" dirty="0" smtClean="0"/>
              <a:t>Please submit any contracts, invoices, or other financial information to SGA Financial Manager</a:t>
            </a:r>
          </a:p>
          <a:p>
            <a:endParaRPr lang="en-US" sz="1600" dirty="0" smtClean="0"/>
          </a:p>
          <a:p>
            <a:r>
              <a:rPr lang="en-US" sz="1600" dirty="0" smtClean="0"/>
              <a:t>If ordering items on-line, please use the SGA office as the mailing address</a:t>
            </a:r>
          </a:p>
          <a:p>
            <a:endParaRPr lang="en-US" sz="1600" dirty="0" smtClean="0"/>
          </a:p>
          <a:p>
            <a:r>
              <a:rPr lang="en-US" sz="1600" dirty="0" smtClean="0"/>
              <a:t>Please refer to the SGA Financial Guidelines for further information</a:t>
            </a:r>
          </a:p>
          <a:p>
            <a:endParaRPr lang="en-US" sz="1600" dirty="0" smtClean="0"/>
          </a:p>
          <a:p>
            <a:r>
              <a:rPr lang="en-US" sz="1600" dirty="0" smtClean="0"/>
              <a:t>The guidelines can be found on the SGA website : www.wpunj.edu/sga</a:t>
            </a:r>
          </a:p>
          <a:p>
            <a:endParaRPr lang="en-US" sz="1600" dirty="0" smtClean="0"/>
          </a:p>
          <a:p>
            <a:r>
              <a:rPr lang="en-US" sz="1600" dirty="0" smtClean="0"/>
              <a:t>Violations of the guidelines can result in financial sanction, suspension, or de-chartering……..we don’t want that!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3075" name="Picture 3" descr="C:\Documents and Settings\bennettd\Local Settings\Temporary Internet Files\Content.IE5\3O125HT3\MCj01047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00200"/>
            <a:ext cx="170718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SGA Financial System Sign-Up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-Website: </a:t>
            </a:r>
            <a:r>
              <a:rPr lang="en-US" dirty="0" smtClean="0">
                <a:hlinkClick r:id="rId2"/>
              </a:rPr>
              <a:t>http://wpunj.collegiatelink.net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Upper right hand corner, click on “LOGIN”</a:t>
            </a:r>
          </a:p>
          <a:p>
            <a:pPr>
              <a:buNone/>
            </a:pPr>
            <a:r>
              <a:rPr lang="en-US" dirty="0" smtClean="0"/>
              <a:t>	2. Enter your WPU User ID and WPU Password and click “LOGIN”</a:t>
            </a:r>
          </a:p>
          <a:p>
            <a:pPr>
              <a:buNone/>
            </a:pPr>
            <a:r>
              <a:rPr lang="en-US" dirty="0" smtClean="0"/>
              <a:t>	3. Logout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-In 24-48 hours login again and you will have access to your organization under “My Current Involvement”</a:t>
            </a:r>
          </a:p>
          <a:p>
            <a:pPr>
              <a:buNone/>
            </a:pPr>
            <a:r>
              <a:rPr lang="en-US" dirty="0" smtClean="0"/>
              <a:t>-Click on organization</a:t>
            </a:r>
          </a:p>
          <a:p>
            <a:pPr>
              <a:buNone/>
            </a:pPr>
            <a:r>
              <a:rPr lang="en-US" dirty="0" smtClean="0"/>
              <a:t>-Select  “Finance” drop down and Submit Funding/Purchase Request</a:t>
            </a:r>
          </a:p>
          <a:p>
            <a:pPr>
              <a:buNone/>
            </a:pPr>
            <a:r>
              <a:rPr lang="en-US" dirty="0" smtClean="0"/>
              <a:t>-Monitor your request “stage” (Advisor, CASL, SGA Treasurer)</a:t>
            </a:r>
          </a:p>
          <a:p>
            <a:pPr>
              <a:buNone/>
            </a:pPr>
            <a:r>
              <a:rPr lang="en-US" dirty="0" smtClean="0"/>
              <a:t>-Final approval (Stage 5)=Purchase Order # on-line with your request (No more SGA mailbox or contacting Financial Manager)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-Please share this sign-up information with your advisor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An overview of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Information required, workflow and policies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web-based system</a:t>
            </a:r>
          </a:p>
        </p:txBody>
      </p:sp>
      <p:pic>
        <p:nvPicPr>
          <p:cNvPr id="4105" name="Picture 9" descr="C:\Documents and Settings\bennettd\Local Settings\Temporary Internet Files\Content.IE5\QMMDUAQP\MPj043955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00800" cy="2895600"/>
          </a:xfrm>
          <a:prstGeom prst="rect">
            <a:avLst/>
          </a:prstGeom>
          <a:noFill/>
        </p:spPr>
      </p:pic>
      <p:pic>
        <p:nvPicPr>
          <p:cNvPr id="4106" name="Picture 10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48200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What information do I need to gather for my event?             </a:t>
            </a:r>
          </a:p>
          <a:p>
            <a:endParaRPr lang="en-US" sz="2000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92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Event Information </a:t>
            </a:r>
          </a:p>
          <a:p>
            <a:r>
              <a:rPr lang="en-US" sz="2400" dirty="0" smtClean="0"/>
              <a:t>-On-Campus Event</a:t>
            </a:r>
          </a:p>
          <a:p>
            <a:r>
              <a:rPr lang="en-US" sz="2400" dirty="0" smtClean="0"/>
              <a:t>-Off-Campus Event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Financial Information</a:t>
            </a:r>
          </a:p>
          <a:p>
            <a:r>
              <a:rPr lang="en-US" sz="2400" dirty="0" smtClean="0"/>
              <a:t>-Financial Requests</a:t>
            </a:r>
          </a:p>
          <a:p>
            <a:r>
              <a:rPr lang="en-US" sz="2400" dirty="0" smtClean="0"/>
              <a:t>-Quote Information</a:t>
            </a:r>
          </a:p>
          <a:p>
            <a:r>
              <a:rPr lang="en-US" sz="2400" dirty="0" smtClean="0"/>
              <a:t>-Pre-Contract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4958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Supplemental Information</a:t>
            </a:r>
          </a:p>
          <a:p>
            <a:r>
              <a:rPr lang="en-US" sz="2400" dirty="0" smtClean="0"/>
              <a:t>-Co-Sponsorship Information</a:t>
            </a:r>
          </a:p>
        </p:txBody>
      </p:sp>
      <p:pic>
        <p:nvPicPr>
          <p:cNvPr id="22530" name="Picture 2" descr="C:\Documents and Settings\bennettd\Local Settings\Temporary Internet Files\Content.IE5\3O125HT3\MCj04344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20040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5486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FLYER-----ALL FINANCIAL REQUESTS REQUIRE A FLYER</a:t>
            </a:r>
          </a:p>
          <a:p>
            <a:r>
              <a:rPr lang="en-US" dirty="0" smtClean="0"/>
              <a:t>-With the words “Funded by the Student Government Association”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u="sng" dirty="0" smtClean="0"/>
              <a:t>On Campus Event Information</a:t>
            </a:r>
            <a:endParaRPr lang="en-US" sz="28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56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b="1" u="sng" dirty="0" smtClean="0"/>
              <a:t>Logistics of  event:</a:t>
            </a:r>
          </a:p>
          <a:p>
            <a:r>
              <a:rPr lang="en-US" sz="2400" dirty="0" smtClean="0"/>
              <a:t>-Who, What, When, and Where</a:t>
            </a:r>
          </a:p>
          <a:p>
            <a:r>
              <a:rPr lang="en-US" sz="2400" b="1" u="sng" dirty="0" smtClean="0"/>
              <a:t>Most events are free:</a:t>
            </a:r>
          </a:p>
          <a:p>
            <a:r>
              <a:rPr lang="en-US" sz="2400" dirty="0" smtClean="0"/>
              <a:t>--Lectures, educational events, game nights, etc. </a:t>
            </a:r>
          </a:p>
          <a:p>
            <a:r>
              <a:rPr lang="en-US" sz="2400" b="1" u="sng" dirty="0" smtClean="0"/>
              <a:t>Events that require a ticket price:</a:t>
            </a:r>
          </a:p>
          <a:p>
            <a:r>
              <a:rPr lang="en-US" sz="2400" dirty="0" smtClean="0"/>
              <a:t>--Primarily large scale entertainment events (Parties, Comedy Shows)</a:t>
            </a:r>
          </a:p>
          <a:p>
            <a:endParaRPr lang="en-US" sz="2400" dirty="0" smtClean="0"/>
          </a:p>
          <a:p>
            <a:endParaRPr lang="en-US" sz="2400" b="1" dirty="0"/>
          </a:p>
        </p:txBody>
      </p:sp>
      <p:pic>
        <p:nvPicPr>
          <p:cNvPr id="17410" name="Picture 2" descr="Image hosting by 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1"/>
            <a:ext cx="5105400" cy="25146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7175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u="sng" dirty="0" smtClean="0"/>
              <a:t>Off Campus Event Information</a:t>
            </a:r>
            <a:endParaRPr lang="en-US" sz="31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7772400" cy="49831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b="1" u="sng" dirty="0" smtClean="0"/>
              <a:t>Logistics of event </a:t>
            </a:r>
          </a:p>
          <a:p>
            <a:r>
              <a:rPr lang="en-US" sz="2400" dirty="0" smtClean="0"/>
              <a:t>Who, What, When, and Where</a:t>
            </a:r>
          </a:p>
          <a:p>
            <a:r>
              <a:rPr lang="en-US" sz="2400" dirty="0" smtClean="0"/>
              <a:t>Pickup time/location</a:t>
            </a:r>
          </a:p>
          <a:p>
            <a:r>
              <a:rPr lang="en-US" sz="2400" b="1" u="sng" dirty="0" smtClean="0"/>
              <a:t>Transportation </a:t>
            </a:r>
          </a:p>
          <a:p>
            <a:r>
              <a:rPr lang="en-US" sz="2400" dirty="0" smtClean="0"/>
              <a:t>Bus Service Required</a:t>
            </a:r>
          </a:p>
          <a:p>
            <a:r>
              <a:rPr lang="en-US" sz="2400" b="1" u="sng" dirty="0" smtClean="0"/>
              <a:t>Tickets</a:t>
            </a:r>
          </a:p>
          <a:p>
            <a:r>
              <a:rPr lang="en-US" sz="2400" dirty="0" smtClean="0"/>
              <a:t>Required for </a:t>
            </a:r>
            <a:r>
              <a:rPr lang="en-US" sz="2400" b="1" u="sng" dirty="0" smtClean="0"/>
              <a:t>all </a:t>
            </a:r>
            <a:r>
              <a:rPr lang="en-US" sz="2400" dirty="0" smtClean="0"/>
              <a:t>off campus trips</a:t>
            </a:r>
          </a:p>
          <a:p>
            <a:r>
              <a:rPr lang="en-US" sz="2400" dirty="0" smtClean="0"/>
              <a:t>Students get a discount rate and first priority over guests</a:t>
            </a:r>
          </a:p>
          <a:p>
            <a:r>
              <a:rPr lang="en-US" sz="2400" b="1" u="sng" dirty="0" smtClean="0"/>
              <a:t>Advisor</a:t>
            </a:r>
          </a:p>
          <a:p>
            <a:r>
              <a:rPr lang="en-US" sz="2400" dirty="0" smtClean="0"/>
              <a:t>Required-One advisor per bus</a:t>
            </a:r>
            <a:endParaRPr lang="en-US" sz="2400" dirty="0"/>
          </a:p>
        </p:txBody>
      </p:sp>
      <p:pic>
        <p:nvPicPr>
          <p:cNvPr id="16386" name="Picture 2" descr="http://www.freefoto.com/images/2030/09/2030_09_63---Red-London-Bu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016738" cy="2286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u="sng" dirty="0" smtClean="0"/>
              <a:t>Financial Request Information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-Each item you are requesting funds for requires its own financial request</a:t>
            </a:r>
          </a:p>
          <a:p>
            <a:pPr>
              <a:buNone/>
            </a:pPr>
            <a:r>
              <a:rPr lang="en-US" sz="2800" dirty="0" smtClean="0"/>
              <a:t>-</a:t>
            </a:r>
            <a:r>
              <a:rPr lang="en-US" sz="2800" u="sng" dirty="0" smtClean="0"/>
              <a:t>Vendor information required</a:t>
            </a:r>
          </a:p>
          <a:p>
            <a:pPr>
              <a:buNone/>
            </a:pPr>
            <a:r>
              <a:rPr lang="en-US" sz="2800" dirty="0" smtClean="0"/>
              <a:t>	-Common vendors are loaded into the system</a:t>
            </a:r>
          </a:p>
          <a:p>
            <a:pPr>
              <a:buNone/>
            </a:pPr>
            <a:r>
              <a:rPr lang="en-US" sz="2800" dirty="0" smtClean="0"/>
              <a:t>	-Other vendors must be input on the request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-231775"/>
            <a:ext cx="4727574" cy="4727574"/>
          </a:xfrm>
          <a:prstGeom prst="rect">
            <a:avLst/>
          </a:prstGeom>
          <a:noFill/>
        </p:spPr>
      </p:pic>
      <p:pic>
        <p:nvPicPr>
          <p:cNvPr id="1028" name="Picture 4" descr="http://tbn3.google.com/images?q=tbn:kCpnojJTtplyUM:http://www.istockphoto.com/file_thumbview_approve/4350196/2/istockphoto_4350196-give-me-mone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95800"/>
            <a:ext cx="3505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565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Quote Information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8077200" cy="50593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-</a:t>
            </a:r>
            <a:r>
              <a:rPr lang="en-US" sz="2000" dirty="0" smtClean="0"/>
              <a:t>Supports financial request for general services or items over $350</a:t>
            </a:r>
          </a:p>
          <a:p>
            <a:endParaRPr lang="en-US" sz="2400" dirty="0" smtClean="0"/>
          </a:p>
          <a:p>
            <a:r>
              <a:rPr lang="en-US" sz="2400" dirty="0" smtClean="0"/>
              <a:t>-Three  (3) quotes are required to be submitted</a:t>
            </a:r>
          </a:p>
          <a:p>
            <a:endParaRPr lang="en-US" sz="2400" dirty="0" smtClean="0"/>
          </a:p>
          <a:p>
            <a:endParaRPr lang="en-US" sz="2400" u="sng" dirty="0" smtClean="0"/>
          </a:p>
          <a:p>
            <a:r>
              <a:rPr lang="en-US" sz="2400" u="sng" dirty="0" smtClean="0"/>
              <a:t>Examples include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-Bus Service</a:t>
            </a:r>
          </a:p>
          <a:p>
            <a:r>
              <a:rPr lang="en-US" sz="2400" dirty="0" smtClean="0"/>
              <a:t>-Stage/Sound/Lighting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-Quote Information is completed on-line, however 3 paper quotes (email, fax, letter) must be submitted to SGA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7175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Pre-Contract Information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848600" cy="46910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400" dirty="0" smtClean="0"/>
              <a:t>-Supports Financial Request for performers</a:t>
            </a:r>
          </a:p>
          <a:p>
            <a:endParaRPr lang="en-US" sz="2400" dirty="0" smtClean="0"/>
          </a:p>
          <a:p>
            <a:r>
              <a:rPr lang="en-US" sz="2400" dirty="0" smtClean="0"/>
              <a:t>-Complete when requesting funding for:</a:t>
            </a:r>
          </a:p>
          <a:p>
            <a:r>
              <a:rPr lang="en-US" sz="2400" dirty="0" smtClean="0"/>
              <a:t>	-Lectures/Speakers</a:t>
            </a:r>
          </a:p>
          <a:p>
            <a:endParaRPr lang="en-US" sz="2400" dirty="0" smtClean="0"/>
          </a:p>
          <a:p>
            <a:r>
              <a:rPr lang="en-US" sz="2400" dirty="0" smtClean="0"/>
              <a:t>	-Bands</a:t>
            </a:r>
          </a:p>
          <a:p>
            <a:endParaRPr lang="en-US" sz="2400" dirty="0" smtClean="0"/>
          </a:p>
          <a:p>
            <a:r>
              <a:rPr lang="en-US" sz="2400" dirty="0" smtClean="0"/>
              <a:t>	-DJs</a:t>
            </a:r>
          </a:p>
          <a:p>
            <a:endParaRPr lang="en-US" sz="2400" dirty="0" smtClean="0"/>
          </a:p>
          <a:p>
            <a:r>
              <a:rPr lang="en-US" sz="2400" dirty="0" smtClean="0"/>
              <a:t>	-Other vendors performing on campus </a:t>
            </a:r>
          </a:p>
          <a:p>
            <a:endParaRPr lang="en-US" dirty="0"/>
          </a:p>
        </p:txBody>
      </p:sp>
      <p:pic>
        <p:nvPicPr>
          <p:cNvPr id="14338" name="Picture 2" descr="http://farm1.static.flickr.com/228/479860148_1a4f13e6ce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2667000" cy="20574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946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u="sng" dirty="0" smtClean="0"/>
              <a:t>Co-Sponsorship Information</a:t>
            </a:r>
            <a:endParaRPr lang="en-US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53400" cy="46910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-Agreement between co-sponsoring organizations</a:t>
            </a:r>
          </a:p>
          <a:p>
            <a:endParaRPr lang="en-US" sz="2400" dirty="0" smtClean="0"/>
          </a:p>
          <a:p>
            <a:r>
              <a:rPr lang="en-US" sz="2400" dirty="0" smtClean="0"/>
              <a:t>-Each organization will list their contribution to the event</a:t>
            </a:r>
          </a:p>
        </p:txBody>
      </p:sp>
      <p:pic>
        <p:nvPicPr>
          <p:cNvPr id="13316" name="Picture 4" descr="http://userwww.sfsu.edu/~ben/team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505200" cy="2971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890</Words>
  <Application>Microsoft Office PowerPoint</Application>
  <PresentationFormat>On-screen Show (4:3)</PresentationFormat>
  <Paragraphs>201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On Campus Event Information</vt:lpstr>
      <vt:lpstr> Off Campus Event Information</vt:lpstr>
      <vt:lpstr>Financial Request Information</vt:lpstr>
      <vt:lpstr>Quote Information </vt:lpstr>
      <vt:lpstr>Pre-Contract Information </vt:lpstr>
      <vt:lpstr>Co-Sponsorship Information</vt:lpstr>
      <vt:lpstr>     Food for events</vt:lpstr>
      <vt:lpstr>Planning ahead is key……… </vt:lpstr>
      <vt:lpstr>Club Request Approval Board SGA Finance Committee </vt:lpstr>
      <vt:lpstr>PowerPoint Presentation</vt:lpstr>
      <vt:lpstr>Greek Senate &amp; SAPB On-Line Purchasing Process</vt:lpstr>
      <vt:lpstr>SGA Clubs On-Line Purchasing Process</vt:lpstr>
      <vt:lpstr>My funds are approved and I have my P.O. numbers now what……</vt:lpstr>
      <vt:lpstr>Club O.P. Funds</vt:lpstr>
      <vt:lpstr>PowerPoint Presentation</vt:lpstr>
      <vt:lpstr>SGA Financial System Sign-Up</vt:lpstr>
    </vt:vector>
  </TitlesOfParts>
  <Company>William Paterson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bennettd</dc:creator>
  <cp:lastModifiedBy>ShaunaMarieC83</cp:lastModifiedBy>
  <cp:revision>162</cp:revision>
  <dcterms:created xsi:type="dcterms:W3CDTF">2009-05-11T16:42:26Z</dcterms:created>
  <dcterms:modified xsi:type="dcterms:W3CDTF">2013-02-07T15:01:08Z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675409012</vt:i4>
  </property>
  <property fmtid="{D5CDD505-2E9C-101B-9397-08002B2CF9AE}" pid="3" name="_NewReviewCycle">
    <vt:lpwstr/>
  </property>
  <property fmtid="{D5CDD505-2E9C-101B-9397-08002B2CF9AE}" pid="4" name="_EmailSubject">
    <vt:lpwstr>SGA Financial Workshop Presentation</vt:lpwstr>
  </property>
  <property fmtid="{D5CDD505-2E9C-101B-9397-08002B2CF9AE}" pid="5" name="_AuthorEmail">
    <vt:lpwstr>BENNETTD@wpunj.edu</vt:lpwstr>
  </property>
  <property fmtid="{D5CDD505-2E9C-101B-9397-08002B2CF9AE}" pid="6" name="_AuthorEmailDisplayName">
    <vt:lpwstr>Bennett, Donald</vt:lpwstr>
  </property>
</Properties>
</file>