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80" r:id="rId3"/>
    <p:sldId id="258" r:id="rId4"/>
    <p:sldId id="277" r:id="rId5"/>
    <p:sldId id="259" r:id="rId6"/>
    <p:sldId id="274" r:id="rId7"/>
    <p:sldId id="268" r:id="rId8"/>
    <p:sldId id="260" r:id="rId9"/>
    <p:sldId id="276" r:id="rId10"/>
    <p:sldId id="265" r:id="rId11"/>
    <p:sldId id="272" r:id="rId12"/>
    <p:sldId id="273" r:id="rId13"/>
    <p:sldId id="275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563" autoAdjust="0"/>
  </p:normalViewPr>
  <p:slideViewPr>
    <p:cSldViewPr>
      <p:cViewPr>
        <p:scale>
          <a:sx n="66" d="100"/>
          <a:sy n="66" d="100"/>
        </p:scale>
        <p:origin x="-229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4F90402C-0B54-4B97-BF64-B8012240FB3B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A99B7A3C-968A-48CB-AA6A-7A069ED6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smtClean="0"/>
              <a:t>Thumb-war activity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99B7A3C-968A-48CB-AA6A-7A069ED6D9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6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ED9547-D237-4A40-8875-88CC9BD1769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0200D7-CA8D-4C73-B272-0BBBED2B1E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chemeClr val="accent2"/>
                </a:solidFill>
              </a:rPr>
              <a:t>SGA Conference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October 25, 2014</a:t>
            </a:r>
          </a:p>
          <a:p>
            <a:r>
              <a:rPr lang="en-US" dirty="0" smtClean="0"/>
              <a:t>Chicago, 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 numCol="1">
            <a:normAutofit/>
          </a:bodyPr>
          <a:lstStyle/>
          <a:p>
            <a:r>
              <a:rPr lang="en-US" sz="3200" dirty="0" smtClean="0"/>
              <a:t>Define</a:t>
            </a:r>
          </a:p>
          <a:p>
            <a:r>
              <a:rPr lang="en-US" sz="3200" dirty="0" smtClean="0"/>
              <a:t>Engage</a:t>
            </a:r>
          </a:p>
          <a:p>
            <a:r>
              <a:rPr lang="en-US" sz="3200" dirty="0" smtClean="0"/>
              <a:t>Listen</a:t>
            </a:r>
          </a:p>
          <a:p>
            <a:r>
              <a:rPr lang="en-US" sz="3200" dirty="0" smtClean="0"/>
              <a:t>Explain</a:t>
            </a:r>
          </a:p>
          <a:p>
            <a:r>
              <a:rPr lang="en-US" sz="3200" dirty="0" smtClean="0"/>
              <a:t>Give boundaries </a:t>
            </a:r>
          </a:p>
          <a:p>
            <a:r>
              <a:rPr lang="en-US" sz="3200" dirty="0" smtClean="0"/>
              <a:t>Agree on deadlines</a:t>
            </a:r>
          </a:p>
          <a:p>
            <a:r>
              <a:rPr lang="en-US" sz="3200" dirty="0" smtClean="0"/>
              <a:t>Train as needed </a:t>
            </a:r>
          </a:p>
          <a:p>
            <a:r>
              <a:rPr lang="en-US" sz="3200" dirty="0" smtClean="0"/>
              <a:t>Ease off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Delegation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Owner\AppData\Local\Microsoft\Windows\Temporary Internet Files\Content.IE5\JUKSXY87\Delegation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333" y1="17333" x2="5266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1623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Power of Ongoing Regard-Why is this important?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Most of us have all probably been in situations where we felt unappreciated or the time and effort we put into a project went unnoticed.</a:t>
            </a:r>
          </a:p>
          <a:p>
            <a:r>
              <a:rPr lang="en-US" dirty="0" smtClean="0"/>
              <a:t>Recognizing others for their hard work and effort though makes them feel appreciated and that what they are doing is important.</a:t>
            </a:r>
          </a:p>
          <a:p>
            <a:r>
              <a:rPr lang="en-US" dirty="0" smtClean="0"/>
              <a:t>It acknowledges our partnerships and that we are all jointly committed to the success of our organization and University.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What Makes Ongoing Regard Unique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It shows your appreciation and admiration!</a:t>
            </a:r>
          </a:p>
          <a:p>
            <a:r>
              <a:rPr lang="en-US" dirty="0" smtClean="0"/>
              <a:t>Be direct, specific, and non-attributive.</a:t>
            </a:r>
          </a:p>
          <a:p>
            <a:r>
              <a:rPr lang="en-US" dirty="0" smtClean="0"/>
              <a:t>Offers precise information about one’s significance.</a:t>
            </a:r>
          </a:p>
          <a:p>
            <a:r>
              <a:rPr lang="en-US" dirty="0" smtClean="0"/>
              <a:t>Speaks directly to the other person.</a:t>
            </a:r>
          </a:p>
          <a:p>
            <a:r>
              <a:rPr lang="en-US" dirty="0" smtClean="0"/>
              <a:t>Should reveal something about yourself.</a:t>
            </a:r>
          </a:p>
          <a:p>
            <a:r>
              <a:rPr lang="en-US" dirty="0" smtClean="0"/>
              <a:t>More powerful.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“Leadership isn’t about changing the world – it’s about lollipop moments.”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171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-58963"/>
            <a:ext cx="4815114" cy="361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Owner\AppData\Local\Temp\IMG_1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77" y="0"/>
            <a:ext cx="4784877" cy="35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55237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Owner\AppData\Local\Temp\IMG_8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52372"/>
            <a:ext cx="5181599" cy="38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this organization? </a:t>
            </a:r>
          </a:p>
          <a:p>
            <a:pPr lvl="1"/>
            <a:r>
              <a:rPr lang="en-US" sz="2000" dirty="0"/>
              <a:t>The American Student Government Association is the professional organization that serves and supports collegiate SGs </a:t>
            </a:r>
            <a:r>
              <a:rPr lang="en-US" sz="2000" dirty="0" smtClean="0"/>
              <a:t>nationwide.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393192" lvl="1" indent="0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Connect. </a:t>
            </a:r>
          </a:p>
          <a:p>
            <a:pPr marL="393192" lvl="1" indent="0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Commit. </a:t>
            </a:r>
          </a:p>
          <a:p>
            <a:pPr marL="393192" lvl="1" indent="0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Serve. </a:t>
            </a:r>
            <a:endParaRPr lang="en-US" sz="4800" dirty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ASGA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8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85" y="1600200"/>
            <a:ext cx="8373269" cy="4583012"/>
          </a:xfrm>
        </p:spPr>
        <p:txBody>
          <a:bodyPr numCol="1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I</a:t>
            </a:r>
            <a:r>
              <a:rPr sz="1800" dirty="0" smtClean="0">
                <a:solidFill>
                  <a:srgbClr val="000000"/>
                </a:solidFill>
              </a:rPr>
              <a:t>t </a:t>
            </a:r>
            <a:r>
              <a:rPr sz="1800" dirty="0">
                <a:solidFill>
                  <a:srgbClr val="000000"/>
                </a:solidFill>
              </a:rPr>
              <a:t>is great to have events and traditions, but we need </a:t>
            </a:r>
            <a:r>
              <a:rPr lang="en-US" sz="1800" dirty="0" smtClean="0">
                <a:solidFill>
                  <a:srgbClr val="000000"/>
                </a:solidFill>
              </a:rPr>
              <a:t>to constantly </a:t>
            </a:r>
            <a:r>
              <a:rPr sz="1800" dirty="0" smtClean="0">
                <a:solidFill>
                  <a:srgbClr val="000000"/>
                </a:solidFill>
              </a:rPr>
              <a:t>see </a:t>
            </a:r>
            <a:r>
              <a:rPr sz="1800" dirty="0">
                <a:solidFill>
                  <a:srgbClr val="000000"/>
                </a:solidFill>
              </a:rPr>
              <a:t>how we can improve them and make them better for </a:t>
            </a:r>
            <a:r>
              <a:rPr sz="1800" b="1" u="sng" dirty="0">
                <a:solidFill>
                  <a:srgbClr val="000000"/>
                </a:solidFill>
              </a:rPr>
              <a:t>all</a:t>
            </a:r>
            <a:r>
              <a:rPr sz="1800" b="1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students.</a:t>
            </a:r>
            <a:endParaRPr lang="en-US" dirty="0"/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S</a:t>
            </a:r>
            <a:r>
              <a:rPr sz="1800" dirty="0" smtClean="0">
                <a:solidFill>
                  <a:srgbClr val="000000"/>
                </a:solidFill>
              </a:rPr>
              <a:t>ometimes </a:t>
            </a:r>
            <a:r>
              <a:rPr sz="1800" dirty="0">
                <a:solidFill>
                  <a:srgbClr val="000000"/>
                </a:solidFill>
              </a:rPr>
              <a:t>we keep outdated traditions </a:t>
            </a:r>
            <a:r>
              <a:rPr lang="en-US" sz="1800" dirty="0" smtClean="0">
                <a:solidFill>
                  <a:srgbClr val="000000"/>
                </a:solidFill>
              </a:rPr>
              <a:t>that have lost their appeal</a:t>
            </a:r>
            <a:r>
              <a:rPr sz="1800" dirty="0" smtClean="0">
                <a:solidFill>
                  <a:srgbClr val="000000"/>
                </a:solidFill>
              </a:rPr>
              <a:t>. </a:t>
            </a:r>
            <a:r>
              <a:rPr sz="1800" dirty="0">
                <a:solidFill>
                  <a:srgbClr val="000000"/>
                </a:solidFill>
              </a:rPr>
              <a:t>We can fix this issue by adding to the event or by </a:t>
            </a:r>
            <a:r>
              <a:rPr sz="1800" dirty="0" smtClean="0">
                <a:solidFill>
                  <a:srgbClr val="000000"/>
                </a:solidFill>
              </a:rPr>
              <a:t>delet</a:t>
            </a:r>
            <a:r>
              <a:rPr lang="en-US" sz="1800" dirty="0" smtClean="0">
                <a:solidFill>
                  <a:srgbClr val="000000"/>
                </a:solidFill>
              </a:rPr>
              <a:t>i</a:t>
            </a:r>
            <a:r>
              <a:rPr sz="1800" dirty="0" smtClean="0">
                <a:solidFill>
                  <a:srgbClr val="000000"/>
                </a:solidFill>
              </a:rPr>
              <a:t>ng </a:t>
            </a:r>
            <a:r>
              <a:rPr sz="1800" dirty="0">
                <a:solidFill>
                  <a:srgbClr val="000000"/>
                </a:solidFill>
              </a:rPr>
              <a:t>a section </a:t>
            </a:r>
            <a:r>
              <a:rPr sz="1800" dirty="0" smtClean="0">
                <a:solidFill>
                  <a:srgbClr val="000000"/>
                </a:solidFill>
              </a:rPr>
              <a:t>and </a:t>
            </a:r>
            <a:r>
              <a:rPr sz="1800" dirty="0">
                <a:solidFill>
                  <a:srgbClr val="000000"/>
                </a:solidFill>
              </a:rPr>
              <a:t>filling it with </a:t>
            </a:r>
            <a:r>
              <a:rPr sz="1800" dirty="0" smtClean="0">
                <a:solidFill>
                  <a:srgbClr val="000000"/>
                </a:solidFill>
              </a:rPr>
              <a:t>som</a:t>
            </a:r>
            <a:r>
              <a:rPr lang="en-US" sz="1800" dirty="0" smtClean="0">
                <a:solidFill>
                  <a:srgbClr val="000000"/>
                </a:solidFill>
              </a:rPr>
              <a:t>e</a:t>
            </a:r>
            <a:r>
              <a:rPr sz="1800" dirty="0" smtClean="0">
                <a:solidFill>
                  <a:srgbClr val="000000"/>
                </a:solidFill>
              </a:rPr>
              <a:t>thing </a:t>
            </a:r>
            <a:r>
              <a:rPr sz="1800" dirty="0">
                <a:solidFill>
                  <a:srgbClr val="000000"/>
                </a:solidFill>
              </a:rPr>
              <a:t>new and spontaneous.</a:t>
            </a:r>
          </a:p>
          <a:p>
            <a:r>
              <a:rPr sz="1800" dirty="0" smtClean="0">
                <a:solidFill>
                  <a:srgbClr val="000000"/>
                </a:solidFill>
              </a:rPr>
              <a:t>The </a:t>
            </a:r>
            <a:r>
              <a:rPr sz="1800" dirty="0">
                <a:solidFill>
                  <a:srgbClr val="000000"/>
                </a:solidFill>
              </a:rPr>
              <a:t>little things matter such as changing location, working with other clubs for fresh ideas, and just trying new things</a:t>
            </a:r>
            <a:r>
              <a:rPr sz="1800" dirty="0" smtClean="0">
                <a:solidFill>
                  <a:srgbClr val="000000"/>
                </a:solidFill>
              </a:rPr>
              <a:t>.</a:t>
            </a:r>
            <a:r>
              <a:rPr lang="en-US" sz="1800" dirty="0" smtClean="0">
                <a:solidFill>
                  <a:srgbClr val="000000"/>
                </a:solidFill>
              </a:rPr>
              <a:t> It’s okay if event don’t work, your club will learn from it. </a:t>
            </a:r>
          </a:p>
          <a:p>
            <a:r>
              <a:rPr sz="1800" dirty="0" smtClean="0">
                <a:solidFill>
                  <a:srgbClr val="000000"/>
                </a:solidFill>
              </a:rPr>
              <a:t>It's </a:t>
            </a:r>
            <a:r>
              <a:rPr sz="1800" dirty="0">
                <a:solidFill>
                  <a:srgbClr val="000000"/>
                </a:solidFill>
              </a:rPr>
              <a:t>important to always be thinking of how you can create new traditions on campus. It not only brings the campus </a:t>
            </a:r>
            <a:r>
              <a:rPr sz="1800" dirty="0" smtClean="0">
                <a:solidFill>
                  <a:srgbClr val="000000"/>
                </a:solidFill>
              </a:rPr>
              <a:t>community</a:t>
            </a:r>
            <a:r>
              <a:rPr lang="en-US" sz="1800" dirty="0" smtClean="0">
                <a:solidFill>
                  <a:srgbClr val="000000"/>
                </a:solidFill>
              </a:rPr>
              <a:t> together, </a:t>
            </a:r>
            <a:r>
              <a:rPr sz="1800" dirty="0" smtClean="0">
                <a:solidFill>
                  <a:srgbClr val="000000"/>
                </a:solidFill>
              </a:rPr>
              <a:t>but </a:t>
            </a:r>
            <a:r>
              <a:rPr sz="1800" dirty="0">
                <a:solidFill>
                  <a:srgbClr val="000000"/>
                </a:solidFill>
              </a:rPr>
              <a:t>it allows for you to </a:t>
            </a:r>
            <a:r>
              <a:rPr lang="en-US" sz="1800" dirty="0" smtClean="0">
                <a:solidFill>
                  <a:srgbClr val="000000"/>
                </a:solidFill>
              </a:rPr>
              <a:t>think back and say, “W</a:t>
            </a:r>
            <a:r>
              <a:rPr sz="1800" dirty="0" smtClean="0">
                <a:solidFill>
                  <a:srgbClr val="000000"/>
                </a:solidFill>
              </a:rPr>
              <a:t>ow</a:t>
            </a:r>
            <a:r>
              <a:rPr sz="1800" dirty="0">
                <a:solidFill>
                  <a:srgbClr val="000000"/>
                </a:solidFill>
              </a:rPr>
              <a:t>, I made this happen!"</a:t>
            </a:r>
          </a:p>
          <a:p>
            <a:r>
              <a:rPr sz="1800" dirty="0" smtClean="0">
                <a:solidFill>
                  <a:srgbClr val="000000"/>
                </a:solidFill>
              </a:rPr>
              <a:t>W</a:t>
            </a:r>
            <a:r>
              <a:rPr lang="en-US" sz="1800" dirty="0" smtClean="0">
                <a:solidFill>
                  <a:srgbClr val="000000"/>
                </a:solidFill>
              </a:rPr>
              <a:t>e </a:t>
            </a:r>
            <a:r>
              <a:rPr sz="1800" dirty="0" smtClean="0">
                <a:solidFill>
                  <a:srgbClr val="000000"/>
                </a:solidFill>
              </a:rPr>
              <a:t>need </a:t>
            </a:r>
            <a:r>
              <a:rPr sz="1800" dirty="0">
                <a:solidFill>
                  <a:srgbClr val="000000"/>
                </a:solidFill>
              </a:rPr>
              <a:t>to create events that would be beneficial to the students. We have many commuters and we need to research how we can create </a:t>
            </a:r>
            <a:r>
              <a:rPr sz="1800" dirty="0" smtClean="0">
                <a:solidFill>
                  <a:srgbClr val="000000"/>
                </a:solidFill>
              </a:rPr>
              <a:t>events </a:t>
            </a:r>
            <a:r>
              <a:rPr sz="1800" dirty="0">
                <a:solidFill>
                  <a:srgbClr val="000000"/>
                </a:solidFill>
              </a:rPr>
              <a:t>they are able to go to.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dirty="0">
                <a:solidFill>
                  <a:schemeClr val="accent2"/>
                </a:solidFill>
              </a:rPr>
              <a:t>Importance of New </a:t>
            </a:r>
            <a:r>
              <a:rPr dirty="0" smtClean="0">
                <a:solidFill>
                  <a:schemeClr val="accent2"/>
                </a:solidFill>
              </a:rPr>
              <a:t>Events </a:t>
            </a:r>
            <a:r>
              <a:rPr dirty="0">
                <a:solidFill>
                  <a:schemeClr val="accent2"/>
                </a:solidFill>
              </a:rPr>
              <a:t>and Updating </a:t>
            </a:r>
            <a:r>
              <a:rPr dirty="0" smtClean="0">
                <a:solidFill>
                  <a:schemeClr val="accent2"/>
                </a:solidFill>
              </a:rPr>
              <a:t>Traditions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President/Vice President Roundtable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3100" dirty="0" smtClean="0">
                <a:solidFill>
                  <a:schemeClr val="accent2"/>
                </a:solidFill>
              </a:rPr>
              <a:t>Commuter Involvement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247"/>
            <a:ext cx="8229600" cy="4525963"/>
          </a:xfrm>
        </p:spPr>
        <p:txBody>
          <a:bodyPr/>
          <a:lstStyle/>
          <a:p>
            <a:r>
              <a:rPr lang="en-US" dirty="0" smtClean="0"/>
              <a:t>Target class times</a:t>
            </a:r>
          </a:p>
          <a:p>
            <a:r>
              <a:rPr lang="en-US" dirty="0" smtClean="0"/>
              <a:t>Quick surveys </a:t>
            </a:r>
          </a:p>
          <a:p>
            <a:r>
              <a:rPr lang="en-US" dirty="0" smtClean="0"/>
              <a:t>More convenient event times</a:t>
            </a:r>
          </a:p>
          <a:p>
            <a:r>
              <a:rPr lang="en-US" dirty="0" smtClean="0"/>
              <a:t>More effective advertising</a:t>
            </a:r>
          </a:p>
          <a:p>
            <a:r>
              <a:rPr lang="en-US" dirty="0" smtClean="0"/>
              <a:t>Commuter Appreciation Week</a:t>
            </a:r>
          </a:p>
          <a:p>
            <a:pPr lvl="1"/>
            <a:r>
              <a:rPr lang="en-US" dirty="0" smtClean="0"/>
              <a:t>Gas card giveaways </a:t>
            </a:r>
          </a:p>
          <a:p>
            <a:pPr lvl="1"/>
            <a:r>
              <a:rPr lang="en-US" dirty="0" smtClean="0"/>
              <a:t>Commuter “Happy Hours </a:t>
            </a:r>
            <a:r>
              <a:rPr lang="en-US" dirty="0" smtClean="0">
                <a:sym typeface="Wingdings"/>
              </a:rPr>
              <a:t> free food, giveaways</a:t>
            </a:r>
          </a:p>
          <a:p>
            <a:pPr lvl="1"/>
            <a:r>
              <a:rPr lang="en-US" dirty="0" smtClean="0"/>
              <a:t>Family-friendly event on the weekend</a:t>
            </a:r>
          </a:p>
        </p:txBody>
      </p:sp>
      <p:pic>
        <p:nvPicPr>
          <p:cNvPr id="6" name="Picture 5" descr="mega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37" y="1600200"/>
            <a:ext cx="2722696" cy="28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85" y="1600200"/>
            <a:ext cx="7524750" cy="4763029"/>
          </a:xfrm>
        </p:spPr>
        <p:txBody>
          <a:bodyPr numCol="1">
            <a:normAutofit/>
          </a:bodyPr>
          <a:lstStyle/>
          <a:p>
            <a:pPr marL="365125" indent="-255588"/>
            <a:r>
              <a:rPr sz="2000" dirty="0" smtClean="0">
                <a:solidFill>
                  <a:srgbClr val="000000"/>
                </a:solidFill>
              </a:rPr>
              <a:t>Cool </a:t>
            </a:r>
            <a:r>
              <a:rPr sz="2000" dirty="0">
                <a:solidFill>
                  <a:srgbClr val="000000"/>
                </a:solidFill>
              </a:rPr>
              <a:t>events </a:t>
            </a:r>
            <a:r>
              <a:rPr sz="2000" dirty="0" smtClean="0">
                <a:solidFill>
                  <a:srgbClr val="000000"/>
                </a:solidFill>
              </a:rPr>
              <a:t>we </a:t>
            </a:r>
            <a:r>
              <a:rPr sz="2000" dirty="0">
                <a:solidFill>
                  <a:srgbClr val="000000"/>
                </a:solidFill>
              </a:rPr>
              <a:t>learned about that would be nice to bring to the Mount are:</a:t>
            </a:r>
            <a:endParaRPr kumimoji="0" lang="en-US" sz="2800" dirty="0"/>
          </a:p>
          <a:p>
            <a:pPr marL="109728" indent="0" algn="l">
              <a:buNone/>
            </a:pPr>
            <a:r>
              <a:rPr sz="2000" dirty="0" smtClean="0">
                <a:solidFill>
                  <a:srgbClr val="000000"/>
                </a:solidFill>
              </a:rPr>
              <a:t>    -</a:t>
            </a:r>
            <a:r>
              <a:rPr sz="2000" dirty="0">
                <a:solidFill>
                  <a:srgbClr val="000000"/>
                </a:solidFill>
              </a:rPr>
              <a:t>Car services       </a:t>
            </a:r>
            <a:r>
              <a:rPr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</a:rPr>
              <a:t>        </a:t>
            </a:r>
            <a:r>
              <a:rPr sz="2000" dirty="0" smtClean="0">
                <a:solidFill>
                  <a:srgbClr val="000000"/>
                </a:solidFill>
              </a:rPr>
              <a:t> -Bicycle </a:t>
            </a:r>
            <a:r>
              <a:rPr sz="2000" dirty="0">
                <a:solidFill>
                  <a:srgbClr val="000000"/>
                </a:solidFill>
              </a:rPr>
              <a:t>Checkout  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109728" indent="0">
              <a:buNone/>
            </a:pPr>
            <a:r>
              <a:rPr sz="2000" dirty="0" smtClean="0">
                <a:solidFill>
                  <a:srgbClr val="000000"/>
                </a:solidFill>
              </a:rPr>
              <a:t>    </a:t>
            </a:r>
            <a:r>
              <a:rPr sz="2000" dirty="0">
                <a:solidFill>
                  <a:srgbClr val="000000"/>
                </a:solidFill>
              </a:rPr>
              <a:t>-</a:t>
            </a:r>
            <a:r>
              <a:rPr sz="2000" dirty="0" err="1">
                <a:solidFill>
                  <a:srgbClr val="000000"/>
                </a:solidFill>
              </a:rPr>
              <a:t>Oktober</a:t>
            </a:r>
            <a:r>
              <a:rPr sz="2000" dirty="0">
                <a:solidFill>
                  <a:srgbClr val="000000"/>
                </a:solidFill>
              </a:rPr>
              <a:t> Fest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            -</a:t>
            </a:r>
            <a:r>
              <a:rPr lang="en-US" sz="2000" dirty="0" err="1" smtClean="0">
                <a:solidFill>
                  <a:srgbClr val="000000"/>
                </a:solidFill>
              </a:rPr>
              <a:t>Munchie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Truck/Cart </a:t>
            </a:r>
            <a:endParaRPr sz="2000" dirty="0">
              <a:solidFill>
                <a:srgbClr val="000000"/>
              </a:solidFill>
            </a:endParaRPr>
          </a:p>
          <a:p>
            <a:pPr marL="109728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sz="2000" dirty="0" smtClean="0">
                <a:solidFill>
                  <a:srgbClr val="000000"/>
                </a:solidFill>
              </a:rPr>
              <a:t>-</a:t>
            </a:r>
            <a:r>
              <a:rPr sz="2000" dirty="0">
                <a:solidFill>
                  <a:srgbClr val="000000"/>
                </a:solidFill>
              </a:rPr>
              <a:t>Inspirational </a:t>
            </a:r>
            <a:r>
              <a:rPr sz="2000" dirty="0" smtClean="0">
                <a:solidFill>
                  <a:srgbClr val="000000"/>
                </a:solidFill>
              </a:rPr>
              <a:t>Events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109728" indent="0"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109728" indent="0">
              <a:buNone/>
            </a:pP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>
                <a:solidFill>
                  <a:schemeClr val="accent2"/>
                </a:solidFill>
              </a:rPr>
              <a:t>New Ideas:</a:t>
            </a:r>
            <a:endParaRPr kumimoji="0"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YOZVACCW\food_truck-graphics_2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457121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5 Keys to Effective Minutes</a:t>
            </a:r>
          </a:p>
          <a:p>
            <a:pPr marL="109728" indent="0">
              <a:buNone/>
            </a:pPr>
            <a:endParaRPr lang="en-US" sz="1600" dirty="0" smtClean="0"/>
          </a:p>
          <a:p>
            <a:pPr marL="393192" lvl="1" indent="0">
              <a:buNone/>
            </a:pPr>
            <a:r>
              <a:rPr lang="en-US" sz="2800" dirty="0" smtClean="0"/>
              <a:t>1. Thoroughness</a:t>
            </a:r>
          </a:p>
          <a:p>
            <a:pPr marL="393192" lvl="1" indent="0">
              <a:buNone/>
            </a:pPr>
            <a:r>
              <a:rPr lang="en-US" sz="2800" dirty="0" smtClean="0"/>
              <a:t>2. Impartiality</a:t>
            </a:r>
          </a:p>
          <a:p>
            <a:pPr marL="393192" lvl="1" indent="0">
              <a:buNone/>
            </a:pPr>
            <a:r>
              <a:rPr lang="en-US" sz="2800" dirty="0" smtClean="0"/>
              <a:t>3. Proper Formatting</a:t>
            </a:r>
          </a:p>
          <a:p>
            <a:pPr marL="393192" lvl="1" indent="0">
              <a:buNone/>
            </a:pPr>
            <a:r>
              <a:rPr lang="en-US" sz="2800" dirty="0" smtClean="0"/>
              <a:t>4. Orderly</a:t>
            </a:r>
          </a:p>
          <a:p>
            <a:pPr marL="393192" lvl="1" indent="0">
              <a:buNone/>
            </a:pPr>
            <a:r>
              <a:rPr lang="en-US" sz="2800" dirty="0" smtClean="0"/>
              <a:t>5. Historically consistent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Wait a minute…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LTVAKO8F\pen-pap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138713"/>
            <a:ext cx="2786743" cy="37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Dirty Fighting Techniques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64452">
            <a:off x="747187" y="15559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341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 Bagging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047274">
            <a:off x="5199371" y="30930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Crucializing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50124">
            <a:off x="3894173" y="220884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Mind-reading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679666">
            <a:off x="4507580" y="40949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Playing the Martyr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13712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Avoiding Responsibility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294906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Leaving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748423">
            <a:off x="6798302" y="288699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Personalizing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861174">
            <a:off x="251887" y="399317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Listening - Dominating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41570" y="1413083"/>
            <a:ext cx="201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Listing Injustices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9795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All of these techniques avoid solving the actual problem.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737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524749" cy="5005546"/>
          </a:xfrm>
        </p:spPr>
        <p:txBody>
          <a:bodyPr numCol="1"/>
          <a:lstStyle/>
          <a:p>
            <a:pPr algn="l"/>
            <a:r>
              <a:rPr sz="2000" dirty="0" smtClean="0">
                <a:solidFill>
                  <a:srgbClr val="000000"/>
                </a:solidFill>
              </a:rPr>
              <a:t>You </a:t>
            </a:r>
            <a:r>
              <a:rPr sz="2000" dirty="0">
                <a:solidFill>
                  <a:srgbClr val="000000"/>
                </a:solidFill>
              </a:rPr>
              <a:t>can do this by simply asking the person you have an issue </a:t>
            </a:r>
            <a:r>
              <a:rPr sz="2000" dirty="0" smtClean="0">
                <a:solidFill>
                  <a:srgbClr val="000000"/>
                </a:solidFill>
              </a:rPr>
              <a:t>with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r>
              <a:rPr sz="2000" dirty="0" smtClean="0">
                <a:solidFill>
                  <a:srgbClr val="000000"/>
                </a:solidFill>
              </a:rPr>
              <a:t> "</a:t>
            </a:r>
            <a:r>
              <a:rPr lang="en-US" sz="2000" dirty="0">
                <a:solidFill>
                  <a:srgbClr val="000000"/>
                </a:solidFill>
              </a:rPr>
              <a:t>W</a:t>
            </a:r>
            <a:r>
              <a:rPr sz="2000" dirty="0" smtClean="0">
                <a:solidFill>
                  <a:srgbClr val="000000"/>
                </a:solidFill>
              </a:rPr>
              <a:t>hat </a:t>
            </a:r>
            <a:r>
              <a:rPr sz="2000" dirty="0">
                <a:solidFill>
                  <a:srgbClr val="000000"/>
                </a:solidFill>
              </a:rPr>
              <a:t>did you mean by this comment?" </a:t>
            </a:r>
            <a:r>
              <a:rPr sz="2000" dirty="0" smtClean="0">
                <a:solidFill>
                  <a:srgbClr val="000000"/>
                </a:solidFill>
              </a:rPr>
              <a:t>or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r>
              <a:rPr sz="2000" dirty="0" smtClean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"Why did you react that way?" </a:t>
            </a:r>
            <a:r>
              <a:rPr lang="en-US" sz="2000" dirty="0" smtClean="0">
                <a:solidFill>
                  <a:srgbClr val="000000"/>
                </a:solidFill>
              </a:rPr>
              <a:t>t</a:t>
            </a:r>
            <a:r>
              <a:rPr sz="2000" dirty="0" smtClean="0">
                <a:solidFill>
                  <a:srgbClr val="000000"/>
                </a:solidFill>
              </a:rPr>
              <a:t>o </a:t>
            </a:r>
            <a:r>
              <a:rPr sz="2000" dirty="0">
                <a:solidFill>
                  <a:srgbClr val="000000"/>
                </a:solidFill>
              </a:rPr>
              <a:t>get </a:t>
            </a:r>
            <a:r>
              <a:rPr sz="2000" dirty="0" smtClean="0">
                <a:solidFill>
                  <a:srgbClr val="000000"/>
                </a:solidFill>
              </a:rPr>
              <a:t>the</a:t>
            </a:r>
            <a:r>
              <a:rPr lang="en-US" sz="2000" dirty="0" smtClean="0">
                <a:solidFill>
                  <a:srgbClr val="000000"/>
                </a:solidFill>
              </a:rPr>
              <a:t>ir</a:t>
            </a:r>
            <a:r>
              <a:rPr sz="2000" dirty="0" smtClean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side of the issue first.</a:t>
            </a:r>
          </a:p>
          <a:p>
            <a:pPr algn="l"/>
            <a:r>
              <a:rPr sz="2000" dirty="0" smtClean="0">
                <a:solidFill>
                  <a:srgbClr val="000000"/>
                </a:solidFill>
              </a:rPr>
              <a:t>Then </a:t>
            </a:r>
            <a:r>
              <a:rPr sz="2000" dirty="0">
                <a:solidFill>
                  <a:srgbClr val="000000"/>
                </a:solidFill>
              </a:rPr>
              <a:t>explain to them how it made you feel. </a:t>
            </a:r>
          </a:p>
          <a:p>
            <a:pPr algn="l"/>
            <a:r>
              <a:rPr sz="2000" dirty="0" smtClean="0">
                <a:solidFill>
                  <a:srgbClr val="000000"/>
                </a:solidFill>
              </a:rPr>
              <a:t>Talk </a:t>
            </a:r>
            <a:r>
              <a:rPr sz="2000" dirty="0">
                <a:solidFill>
                  <a:srgbClr val="000000"/>
                </a:solidFill>
              </a:rPr>
              <a:t>to them and come up with </a:t>
            </a:r>
            <a:r>
              <a:rPr sz="2000" dirty="0" smtClean="0">
                <a:solidFill>
                  <a:srgbClr val="000000"/>
                </a:solidFill>
              </a:rPr>
              <a:t>way</a:t>
            </a:r>
            <a:r>
              <a:rPr lang="en-US" sz="2000" dirty="0" smtClean="0">
                <a:solidFill>
                  <a:srgbClr val="000000"/>
                </a:solidFill>
              </a:rPr>
              <a:t>s</a:t>
            </a:r>
            <a:r>
              <a:rPr sz="2000" dirty="0" smtClean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you can fix the issue or make it so it </a:t>
            </a:r>
            <a:r>
              <a:rPr sz="2000" dirty="0" smtClean="0">
                <a:solidFill>
                  <a:srgbClr val="000000"/>
                </a:solidFill>
              </a:rPr>
              <a:t>doesn</a:t>
            </a:r>
            <a:r>
              <a:rPr lang="en-US" sz="2000" dirty="0">
                <a:solidFill>
                  <a:srgbClr val="000000"/>
                </a:solidFill>
              </a:rPr>
              <a:t>'</a:t>
            </a:r>
            <a:r>
              <a:rPr sz="2000" dirty="0" smtClean="0">
                <a:solidFill>
                  <a:srgbClr val="000000"/>
                </a:solidFill>
              </a:rPr>
              <a:t>t </a:t>
            </a:r>
            <a:r>
              <a:rPr sz="2000" dirty="0">
                <a:solidFill>
                  <a:srgbClr val="000000"/>
                </a:solidFill>
              </a:rPr>
              <a:t>happen again</a:t>
            </a:r>
            <a:r>
              <a:rPr sz="2000" dirty="0" smtClean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/>
              <a:t>Not </a:t>
            </a:r>
            <a:r>
              <a:rPr lang="en-US" sz="2000" dirty="0"/>
              <a:t>addressing problems as a person and as a leader is being lazy.</a:t>
            </a:r>
          </a:p>
          <a:p>
            <a:r>
              <a:rPr lang="en-US" sz="2000" dirty="0"/>
              <a:t>As leaders of organizations, we signed up for conflict and it isn’t simple.</a:t>
            </a:r>
          </a:p>
          <a:p>
            <a:r>
              <a:rPr lang="en-US" sz="2000" dirty="0"/>
              <a:t>The roles we play in our organizations and the tasks we work to accomplish are too important to be left to chance and not address though.</a:t>
            </a:r>
          </a:p>
          <a:p>
            <a:pPr algn="l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chemeClr val="accent2"/>
                </a:solidFill>
              </a:rPr>
              <a:t>Handling Conflict and Drama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Steps to a Super Student Government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3100" dirty="0" smtClean="0">
                <a:solidFill>
                  <a:schemeClr val="accent2"/>
                </a:solidFill>
              </a:rPr>
              <a:t>Top 6 Election Tips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8218"/>
            <a:ext cx="8229600" cy="4525963"/>
          </a:xfrm>
        </p:spPr>
        <p:txBody>
          <a:bodyPr/>
          <a:lstStyle/>
          <a:p>
            <a:r>
              <a:rPr lang="en-US" dirty="0" smtClean="0"/>
              <a:t>Recruit more candidates – just ask!</a:t>
            </a:r>
          </a:p>
          <a:p>
            <a:r>
              <a:rPr lang="en-US" dirty="0" smtClean="0"/>
              <a:t>Use online voting </a:t>
            </a:r>
          </a:p>
          <a:p>
            <a:r>
              <a:rPr lang="en-US" dirty="0" smtClean="0"/>
              <a:t>Add more poll locations</a:t>
            </a:r>
          </a:p>
          <a:p>
            <a:r>
              <a:rPr lang="en-US" dirty="0" smtClean="0"/>
              <a:t>Make polls a spectacle</a:t>
            </a:r>
          </a:p>
          <a:p>
            <a:r>
              <a:rPr lang="en-US" dirty="0" smtClean="0"/>
              <a:t>Add voting days</a:t>
            </a:r>
          </a:p>
          <a:p>
            <a:r>
              <a:rPr lang="en-US" b="1" dirty="0" smtClean="0"/>
              <a:t>Change election days</a:t>
            </a:r>
          </a:p>
          <a:p>
            <a:pPr lvl="1"/>
            <a:r>
              <a:rPr lang="en-US" dirty="0" smtClean="0"/>
              <a:t>Need to allow new officers time to transition</a:t>
            </a:r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boo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33" y="2819400"/>
            <a:ext cx="3365500" cy="1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3">
      <a:dk1>
        <a:sysClr val="windowText" lastClr="000000"/>
      </a:dk1>
      <a:lt1>
        <a:srgbClr val="B4ECF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</TotalTime>
  <Words>689</Words>
  <Application>Microsoft Office PowerPoint</Application>
  <PresentationFormat>On-screen Show (4:3)</PresentationFormat>
  <Paragraphs>95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SGA Conference</vt:lpstr>
      <vt:lpstr>ASGA</vt:lpstr>
      <vt:lpstr>Importance of New Events and Updating Traditions</vt:lpstr>
      <vt:lpstr>President/Vice President Roundtable Commuter Involvement</vt:lpstr>
      <vt:lpstr>New Ideas:</vt:lpstr>
      <vt:lpstr>Wait a minute…</vt:lpstr>
      <vt:lpstr>Dirty Fighting Techniques</vt:lpstr>
      <vt:lpstr>Handling Conflict and Drama </vt:lpstr>
      <vt:lpstr>Steps to a Super Student Government Top 6 Election Tips</vt:lpstr>
      <vt:lpstr>Delegation</vt:lpstr>
      <vt:lpstr>Power of Ongoing Regard-Why is this important?</vt:lpstr>
      <vt:lpstr>What Makes Ongoing Regard Unique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SGA Conference</dc:title>
  <dc:creator>Owner</dc:creator>
  <cp:lastModifiedBy>ShaunaMarieC83</cp:lastModifiedBy>
  <cp:revision>19</cp:revision>
  <dcterms:created xsi:type="dcterms:W3CDTF">2015-01-27T21:07:31Z</dcterms:created>
  <dcterms:modified xsi:type="dcterms:W3CDTF">2019-01-16T18:19:09Z</dcterms:modified>
</cp:coreProperties>
</file>