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87" r:id="rId2"/>
    <p:sldId id="258" r:id="rId3"/>
    <p:sldId id="259" r:id="rId4"/>
    <p:sldId id="260" r:id="rId5"/>
    <p:sldId id="290" r:id="rId6"/>
    <p:sldId id="280" r:id="rId7"/>
    <p:sldId id="288" r:id="rId8"/>
    <p:sldId id="289" r:id="rId9"/>
    <p:sldId id="281" r:id="rId10"/>
    <p:sldId id="291" r:id="rId11"/>
    <p:sldId id="283" r:id="rId12"/>
    <p:sldId id="286" r:id="rId13"/>
    <p:sldId id="28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xmlns:mv="urn:schemas-microsoft-com:mac:vml" xmlns:mc="http://schemas.openxmlformats.org/markup-compatibility/2006">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xmlns:mv="urn:schemas-microsoft-com:mac:vml" xmlns:mc="http://schemas.openxmlformats.org/markup-compatibility/2006"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33" autoAdjust="0"/>
    <p:restoredTop sz="94660"/>
  </p:normalViewPr>
  <p:slideViewPr>
    <p:cSldViewPr>
      <p:cViewPr>
        <p:scale>
          <a:sx n="114" d="100"/>
          <a:sy n="114" d="100"/>
        </p:scale>
        <p:origin x="-930"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148D65-8D25-4090-BAB6-3FCA7A3B1C5D}" type="datetimeFigureOut">
              <a:rPr lang="en-US" smtClean="0"/>
              <a:pPr/>
              <a:t>1/29/2014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0EDFE0-EB21-48DA-8DDB-3B9657182A2A}" type="slidenum">
              <a:rPr lang="en-US" smtClean="0"/>
              <a:pPr/>
              <a:t>‹#›</a:t>
            </a:fld>
            <a:endParaRPr lang="en-US"/>
          </a:p>
        </p:txBody>
      </p:sp>
    </p:spTree>
    <p:extLst>
      <p:ext uri="{BB962C8B-B14F-4D97-AF65-F5344CB8AC3E}">
        <p14:creationId xmlns:p14="http://schemas.microsoft.com/office/powerpoint/2010/main" val="3012344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684BDE5-2D2F-2346-B63F-A21DA5DCA0B7}"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3030273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684BDE5-2D2F-2346-B63F-A21DA5DCA0B7}"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2636712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 3</a:t>
            </a:r>
            <a:r>
              <a:rPr lang="en-US" baseline="30000" dirty="0" smtClean="0"/>
              <a:t>rd</a:t>
            </a:r>
            <a:r>
              <a:rPr lang="en-US" dirty="0" smtClean="0"/>
              <a:t> point </a:t>
            </a:r>
            <a:r>
              <a:rPr lang="en-US" dirty="0" smtClean="0">
                <a:sym typeface="Wingdings"/>
              </a:rPr>
              <a:t> </a:t>
            </a:r>
            <a:r>
              <a:rPr lang="en-US" dirty="0" smtClean="0"/>
              <a:t>This resulted in every state University campus receiving significant funding to improve and repair campus buildings. </a:t>
            </a:r>
            <a:endParaRPr lang="en-US" dirty="0"/>
          </a:p>
        </p:txBody>
      </p:sp>
      <p:sp>
        <p:nvSpPr>
          <p:cNvPr id="4" name="Slide Number Placeholder 3"/>
          <p:cNvSpPr>
            <a:spLocks noGrp="1"/>
          </p:cNvSpPr>
          <p:nvPr>
            <p:ph type="sldNum" sz="quarter" idx="10"/>
          </p:nvPr>
        </p:nvSpPr>
        <p:spPr/>
        <p:txBody>
          <a:bodyPr/>
          <a:lstStyle/>
          <a:p>
            <a:fld id="{4684BDE5-2D2F-2346-B63F-A21DA5DCA0B7}"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5501055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Notes:</a:t>
            </a:r>
            <a:r>
              <a:rPr lang="en-US" baseline="0" dirty="0" smtClean="0"/>
              <a:t> </a:t>
            </a:r>
          </a:p>
          <a:p>
            <a:r>
              <a:rPr lang="en-US" baseline="0" dirty="0" smtClean="0"/>
              <a:t>Work Study- </a:t>
            </a:r>
            <a:r>
              <a:rPr lang="en-US" i="1" dirty="0" smtClean="0"/>
              <a:t>This is on top of significant increases in federal work study dollars. This will help increase pay for students in the program as well as hopefully create new work-study jobs.</a:t>
            </a:r>
          </a:p>
          <a:p>
            <a:endParaRPr lang="en-US" i="1" dirty="0" smtClean="0"/>
          </a:p>
          <a:p>
            <a:r>
              <a:rPr lang="en-US" i="1" dirty="0" smtClean="0"/>
              <a:t>LME Adjustment-</a:t>
            </a:r>
            <a:r>
              <a:rPr lang="en-US" i="1" baseline="0" dirty="0" smtClean="0"/>
              <a:t> </a:t>
            </a:r>
            <a:r>
              <a:rPr lang="en-US" dirty="0" smtClean="0"/>
              <a:t>This is a significant increase in one of the most lacking aspects of the state grant program. Not only does this change mean an equal grant increase for every student regardless of where they attend school, it best reflects where PELL Grant surplus dollars would have otherwise gone had they passed through to students (when looking at a sector by sector breakdown). </a:t>
            </a:r>
          </a:p>
          <a:p>
            <a:endParaRPr lang="en-US" dirty="0" smtClean="0"/>
          </a:p>
          <a:p>
            <a:r>
              <a:rPr lang="en-US" dirty="0" smtClean="0"/>
              <a:t>Child</a:t>
            </a:r>
            <a:r>
              <a:rPr lang="en-US" baseline="0" dirty="0" smtClean="0"/>
              <a:t> Care Grant Program- this will help reduce the waiting list for this program as well</a:t>
            </a:r>
            <a:endParaRPr lang="en-US" i="1" dirty="0" smtClean="0"/>
          </a:p>
          <a:p>
            <a:endParaRPr lang="en-US" dirty="0"/>
          </a:p>
        </p:txBody>
      </p:sp>
      <p:sp>
        <p:nvSpPr>
          <p:cNvPr id="4" name="Slide Number Placeholder 3"/>
          <p:cNvSpPr>
            <a:spLocks noGrp="1"/>
          </p:cNvSpPr>
          <p:nvPr>
            <p:ph type="sldNum" sz="quarter" idx="10"/>
          </p:nvPr>
        </p:nvSpPr>
        <p:spPr/>
        <p:txBody>
          <a:bodyPr/>
          <a:lstStyle/>
          <a:p>
            <a:fld id="{4684BDE5-2D2F-2346-B63F-A21DA5DCA0B7}"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570524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684BDE5-2D2F-2346-B63F-A21DA5DCA0B7}"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6473527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solidFill>
                  <a:srgbClr val="DFDCB7"/>
                </a:solidFill>
              </a:rPr>
              <a:pPr/>
              <a:t>1/29/2014</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pic>
        <p:nvPicPr>
          <p:cNvPr id="7" name="Picture 6" descr="msusa logo.jpg"/>
          <p:cNvPicPr>
            <a:picLocks noChangeAspect="1"/>
          </p:cNvPicPr>
          <p:nvPr userDrawn="1"/>
        </p:nvPicPr>
        <p:blipFill>
          <a:blip r:embed="rId2" cstate="print">
            <a:lum bright="-55000"/>
          </a:blip>
          <a:stretch>
            <a:fillRect/>
          </a:stretch>
        </p:blipFill>
        <p:spPr>
          <a:xfrm>
            <a:off x="7848600" y="5627370"/>
            <a:ext cx="1295400" cy="1230630"/>
          </a:xfrm>
          <a:prstGeom prst="rect">
            <a:avLst/>
          </a:prstGeom>
          <a:ln w="0">
            <a:noFill/>
          </a:ln>
          <a:effectLst>
            <a:outerShdw blurRad="63500" dist="50800" dir="5400000" algn="ctr" rotWithShape="0">
              <a:srgbClr val="000000">
                <a:alpha val="4000"/>
              </a:srgbClr>
            </a:outerShdw>
          </a:effectLst>
        </p:spPr>
      </p:pic>
    </p:spTree>
    <p:extLst>
      <p:ext uri="{BB962C8B-B14F-4D97-AF65-F5344CB8AC3E}">
        <p14:creationId xmlns:p14="http://schemas.microsoft.com/office/powerpoint/2010/main" val="3600819342"/>
      </p:ext>
    </p:extLst>
  </p:cSld>
  <p:clrMapOvr>
    <a:masterClrMapping/>
  </p:clrMapOvr>
  <p:transition>
    <p:cut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FB9C15-285D-46D3-8FEB-EA4363BF6DBA}" type="datetimeFigureOut">
              <a:rPr lang="en-US" smtClean="0">
                <a:solidFill>
                  <a:srgbClr val="DFDCB7"/>
                </a:solidFill>
              </a:rPr>
              <a:pPr/>
              <a:t>1/29/2014</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DA313237-EE7F-4996-A510-FC36B69F55C6}" type="slidenum">
              <a:rPr lang="en-US" smtClean="0"/>
              <a:pPr/>
              <a:t>‹#›</a:t>
            </a:fld>
            <a:endParaRPr lang="en-US"/>
          </a:p>
        </p:txBody>
      </p:sp>
    </p:spTree>
    <p:extLst>
      <p:ext uri="{BB962C8B-B14F-4D97-AF65-F5344CB8AC3E}">
        <p14:creationId xmlns:p14="http://schemas.microsoft.com/office/powerpoint/2010/main" val="3881861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FB9C15-285D-46D3-8FEB-EA4363BF6DBA}" type="datetimeFigureOut">
              <a:rPr lang="en-US" smtClean="0">
                <a:solidFill>
                  <a:srgbClr val="DFDCB7"/>
                </a:solidFill>
              </a:rPr>
              <a:pPr/>
              <a:t>1/29/2014</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DA313237-EE7F-4996-A510-FC36B69F55C6}" type="slidenum">
              <a:rPr lang="en-US" smtClean="0"/>
              <a:pPr/>
              <a:t>‹#›</a:t>
            </a:fld>
            <a:endParaRPr lang="en-US"/>
          </a:p>
        </p:txBody>
      </p:sp>
    </p:spTree>
    <p:extLst>
      <p:ext uri="{BB962C8B-B14F-4D97-AF65-F5344CB8AC3E}">
        <p14:creationId xmlns:p14="http://schemas.microsoft.com/office/powerpoint/2010/main" val="2588402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FB9C15-285D-46D3-8FEB-EA4363BF6DBA}" type="datetimeFigureOut">
              <a:rPr lang="en-US" smtClean="0">
                <a:solidFill>
                  <a:srgbClr val="DFDCB7"/>
                </a:solidFill>
              </a:rPr>
              <a:pPr/>
              <a:t>1/29/2014</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DA313237-EE7F-4996-A510-FC36B69F55C6}" type="slidenum">
              <a:rPr lang="en-US" smtClean="0"/>
              <a:pPr/>
              <a:t>‹#›</a:t>
            </a:fld>
            <a:endParaRPr lang="en-US"/>
          </a:p>
        </p:txBody>
      </p:sp>
      <p:pic>
        <p:nvPicPr>
          <p:cNvPr id="7" name="Picture 6" descr="msusa logo.jpg"/>
          <p:cNvPicPr>
            <a:picLocks noChangeAspect="1"/>
          </p:cNvPicPr>
          <p:nvPr userDrawn="1"/>
        </p:nvPicPr>
        <p:blipFill>
          <a:blip r:embed="rId2" cstate="print"/>
          <a:stretch>
            <a:fillRect/>
          </a:stretch>
        </p:blipFill>
        <p:spPr>
          <a:xfrm>
            <a:off x="7845552" y="5624474"/>
            <a:ext cx="1298448" cy="1233526"/>
          </a:xfrm>
          <a:prstGeom prst="rect">
            <a:avLst/>
          </a:prstGeom>
        </p:spPr>
      </p:pic>
    </p:spTree>
    <p:extLst>
      <p:ext uri="{BB962C8B-B14F-4D97-AF65-F5344CB8AC3E}">
        <p14:creationId xmlns:p14="http://schemas.microsoft.com/office/powerpoint/2010/main" val="1231436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FB9C15-285D-46D3-8FEB-EA4363BF6DBA}" type="datetimeFigureOut">
              <a:rPr lang="en-US" smtClean="0">
                <a:solidFill>
                  <a:srgbClr val="DFDCB7"/>
                </a:solidFill>
              </a:rPr>
              <a:pPr/>
              <a:t>1/29/2014</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DA313237-EE7F-4996-A510-FC36B69F55C6}" type="slidenum">
              <a:rPr lang="en-US" smtClean="0"/>
              <a:pPr/>
              <a:t>‹#›</a:t>
            </a:fld>
            <a:endParaRPr lang="en-US"/>
          </a:p>
        </p:txBody>
      </p:sp>
    </p:spTree>
    <p:extLst>
      <p:ext uri="{BB962C8B-B14F-4D97-AF65-F5344CB8AC3E}">
        <p14:creationId xmlns:p14="http://schemas.microsoft.com/office/powerpoint/2010/main" val="3591587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CFB9C15-285D-46D3-8FEB-EA4363BF6DBA}" type="datetimeFigureOut">
              <a:rPr lang="en-US" smtClean="0">
                <a:solidFill>
                  <a:srgbClr val="DFDCB7"/>
                </a:solidFill>
              </a:rPr>
              <a:pPr/>
              <a:t>1/29/2014</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DA313237-EE7F-4996-A510-FC36B69F55C6}" type="slidenum">
              <a:rPr lang="en-US" smtClean="0"/>
              <a:pPr/>
              <a:t>‹#›</a:t>
            </a:fld>
            <a:endParaRPr lang="en-US"/>
          </a:p>
        </p:txBody>
      </p:sp>
      <p:pic>
        <p:nvPicPr>
          <p:cNvPr id="8" name="Picture 7" descr="msusa logo.jpg"/>
          <p:cNvPicPr>
            <a:picLocks noChangeAspect="1"/>
          </p:cNvPicPr>
          <p:nvPr userDrawn="1"/>
        </p:nvPicPr>
        <p:blipFill>
          <a:blip r:embed="rId2" cstate="print"/>
          <a:stretch>
            <a:fillRect/>
          </a:stretch>
        </p:blipFill>
        <p:spPr>
          <a:xfrm>
            <a:off x="7845552" y="5624473"/>
            <a:ext cx="1298448" cy="1233527"/>
          </a:xfrm>
          <a:prstGeom prst="rect">
            <a:avLst/>
          </a:prstGeom>
        </p:spPr>
      </p:pic>
    </p:spTree>
    <p:extLst>
      <p:ext uri="{BB962C8B-B14F-4D97-AF65-F5344CB8AC3E}">
        <p14:creationId xmlns:p14="http://schemas.microsoft.com/office/powerpoint/2010/main" val="2746677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CFB9C15-285D-46D3-8FEB-EA4363BF6DBA}" type="datetimeFigureOut">
              <a:rPr lang="en-US" smtClean="0">
                <a:solidFill>
                  <a:srgbClr val="DFDCB7"/>
                </a:solidFill>
              </a:rPr>
              <a:pPr/>
              <a:t>1/29/2014</a:t>
            </a:fld>
            <a:endParaRPr lang="en-US">
              <a:solidFill>
                <a:srgbClr val="DFDCB7"/>
              </a:solidFill>
            </a:endParaRPr>
          </a:p>
        </p:txBody>
      </p:sp>
      <p:sp>
        <p:nvSpPr>
          <p:cNvPr id="8" name="Footer Placeholder 7"/>
          <p:cNvSpPr>
            <a:spLocks noGrp="1"/>
          </p:cNvSpPr>
          <p:nvPr>
            <p:ph type="ftr" sz="quarter" idx="11"/>
          </p:nvPr>
        </p:nvSpPr>
        <p:spPr/>
        <p:txBody>
          <a:bodyPr/>
          <a:lstStyle/>
          <a:p>
            <a:endParaRPr lang="en-US">
              <a:solidFill>
                <a:srgbClr val="DFDCB7"/>
              </a:solidFill>
            </a:endParaRPr>
          </a:p>
        </p:txBody>
      </p:sp>
      <p:sp>
        <p:nvSpPr>
          <p:cNvPr id="9" name="Slide Number Placeholder 8"/>
          <p:cNvSpPr>
            <a:spLocks noGrp="1"/>
          </p:cNvSpPr>
          <p:nvPr>
            <p:ph type="sldNum" sz="quarter" idx="12"/>
          </p:nvPr>
        </p:nvSpPr>
        <p:spPr/>
        <p:txBody>
          <a:bodyPr/>
          <a:lstStyle/>
          <a:p>
            <a:fld id="{DA313237-EE7F-4996-A510-FC36B69F55C6}" type="slidenum">
              <a:rPr lang="en-US" smtClean="0"/>
              <a:pPr/>
              <a:t>‹#›</a:t>
            </a:fld>
            <a:endParaRPr lang="en-US"/>
          </a:p>
        </p:txBody>
      </p:sp>
    </p:spTree>
    <p:extLst>
      <p:ext uri="{BB962C8B-B14F-4D97-AF65-F5344CB8AC3E}">
        <p14:creationId xmlns:p14="http://schemas.microsoft.com/office/powerpoint/2010/main" val="1470412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CFB9C15-285D-46D3-8FEB-EA4363BF6DBA}" type="datetimeFigureOut">
              <a:rPr lang="en-US" smtClean="0">
                <a:solidFill>
                  <a:srgbClr val="DFDCB7"/>
                </a:solidFill>
              </a:rPr>
              <a:pPr/>
              <a:t>1/29/2014</a:t>
            </a:fld>
            <a:endParaRPr lang="en-US">
              <a:solidFill>
                <a:srgbClr val="DFDCB7"/>
              </a:solidFill>
            </a:endParaRPr>
          </a:p>
        </p:txBody>
      </p:sp>
      <p:sp>
        <p:nvSpPr>
          <p:cNvPr id="4" name="Footer Placeholder 3"/>
          <p:cNvSpPr>
            <a:spLocks noGrp="1"/>
          </p:cNvSpPr>
          <p:nvPr>
            <p:ph type="ftr" sz="quarter" idx="11"/>
          </p:nvPr>
        </p:nvSpPr>
        <p:spPr/>
        <p:txBody>
          <a:bodyPr/>
          <a:lstStyle/>
          <a:p>
            <a:endParaRPr lang="en-US">
              <a:solidFill>
                <a:srgbClr val="DFDCB7"/>
              </a:solidFill>
            </a:endParaRPr>
          </a:p>
        </p:txBody>
      </p:sp>
      <p:sp>
        <p:nvSpPr>
          <p:cNvPr id="5" name="Slide Number Placeholder 4"/>
          <p:cNvSpPr>
            <a:spLocks noGrp="1"/>
          </p:cNvSpPr>
          <p:nvPr>
            <p:ph type="sldNum" sz="quarter" idx="12"/>
          </p:nvPr>
        </p:nvSpPr>
        <p:spPr/>
        <p:txBody>
          <a:bodyPr/>
          <a:lstStyle/>
          <a:p>
            <a:fld id="{DA313237-EE7F-4996-A510-FC36B69F55C6}" type="slidenum">
              <a:rPr lang="en-US" smtClean="0"/>
              <a:pPr/>
              <a:t>‹#›</a:t>
            </a:fld>
            <a:endParaRPr lang="en-US"/>
          </a:p>
        </p:txBody>
      </p:sp>
    </p:spTree>
    <p:extLst>
      <p:ext uri="{BB962C8B-B14F-4D97-AF65-F5344CB8AC3E}">
        <p14:creationId xmlns:p14="http://schemas.microsoft.com/office/powerpoint/2010/main" val="259189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FB9C15-285D-46D3-8FEB-EA4363BF6DBA}" type="datetimeFigureOut">
              <a:rPr lang="en-US" smtClean="0">
                <a:solidFill>
                  <a:srgbClr val="DFDCB7"/>
                </a:solidFill>
              </a:rPr>
              <a:pPr/>
              <a:t>1/29/2014</a:t>
            </a:fld>
            <a:endParaRPr lang="en-US">
              <a:solidFill>
                <a:srgbClr val="DFDCB7"/>
              </a:solidFill>
            </a:endParaRPr>
          </a:p>
        </p:txBody>
      </p:sp>
      <p:sp>
        <p:nvSpPr>
          <p:cNvPr id="3" name="Footer Placeholder 2"/>
          <p:cNvSpPr>
            <a:spLocks noGrp="1"/>
          </p:cNvSpPr>
          <p:nvPr>
            <p:ph type="ftr" sz="quarter" idx="11"/>
          </p:nvPr>
        </p:nvSpPr>
        <p:spPr/>
        <p:txBody>
          <a:bodyPr/>
          <a:lstStyle/>
          <a:p>
            <a:endParaRPr lang="en-US">
              <a:solidFill>
                <a:srgbClr val="DFDCB7"/>
              </a:solidFill>
            </a:endParaRPr>
          </a:p>
        </p:txBody>
      </p:sp>
      <p:sp>
        <p:nvSpPr>
          <p:cNvPr id="4" name="Slide Number Placeholder 3"/>
          <p:cNvSpPr>
            <a:spLocks noGrp="1"/>
          </p:cNvSpPr>
          <p:nvPr>
            <p:ph type="sldNum" sz="quarter" idx="12"/>
          </p:nvPr>
        </p:nvSpPr>
        <p:spPr/>
        <p:txBody>
          <a:bodyPr/>
          <a:lstStyle/>
          <a:p>
            <a:fld id="{DA313237-EE7F-4996-A510-FC36B69F55C6}" type="slidenum">
              <a:rPr lang="en-US" smtClean="0"/>
              <a:pPr/>
              <a:t>‹#›</a:t>
            </a:fld>
            <a:endParaRPr lang="en-US"/>
          </a:p>
        </p:txBody>
      </p:sp>
    </p:spTree>
    <p:extLst>
      <p:ext uri="{BB962C8B-B14F-4D97-AF65-F5344CB8AC3E}">
        <p14:creationId xmlns:p14="http://schemas.microsoft.com/office/powerpoint/2010/main" val="1163169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FB9C15-285D-46D3-8FEB-EA4363BF6DBA}" type="datetimeFigureOut">
              <a:rPr lang="en-US" smtClean="0">
                <a:solidFill>
                  <a:srgbClr val="DFDCB7"/>
                </a:solidFill>
              </a:rPr>
              <a:pPr/>
              <a:t>1/29/2014</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DA313237-EE7F-4996-A510-FC36B69F55C6}"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92115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CFB9C15-285D-46D3-8FEB-EA4363BF6DBA}" type="datetimeFigureOut">
              <a:rPr lang="en-US" smtClean="0">
                <a:solidFill>
                  <a:srgbClr val="DFDCB7"/>
                </a:solidFill>
              </a:rPr>
              <a:pPr/>
              <a:t>1/29/2014</a:t>
            </a:fld>
            <a:endParaRPr lang="en-US">
              <a:solidFill>
                <a:srgbClr val="DFDCB7"/>
              </a:solidFill>
            </a:endParaRPr>
          </a:p>
        </p:txBody>
      </p:sp>
      <p:sp>
        <p:nvSpPr>
          <p:cNvPr id="9" name="Slide Number Placeholder 8"/>
          <p:cNvSpPr>
            <a:spLocks noGrp="1"/>
          </p:cNvSpPr>
          <p:nvPr>
            <p:ph type="sldNum" sz="quarter" idx="11"/>
          </p:nvPr>
        </p:nvSpPr>
        <p:spPr/>
        <p:txBody>
          <a:bodyPr/>
          <a:lstStyle/>
          <a:p>
            <a:fld id="{DA313237-EE7F-4996-A510-FC36B69F55C6}" type="slidenum">
              <a:rPr lang="en-US" smtClean="0"/>
              <a:pPr/>
              <a:t>‹#›</a:t>
            </a:fld>
            <a:endParaRPr lang="en-US"/>
          </a:p>
        </p:txBody>
      </p:sp>
      <p:sp>
        <p:nvSpPr>
          <p:cNvPr id="10" name="Footer Placeholder 9"/>
          <p:cNvSpPr>
            <a:spLocks noGrp="1"/>
          </p:cNvSpPr>
          <p:nvPr>
            <p:ph type="ftr" sz="quarter" idx="12"/>
          </p:nvPr>
        </p:nvSpPr>
        <p:spPr/>
        <p:txBody>
          <a:bodyPr/>
          <a:lstStyle/>
          <a:p>
            <a:endParaRPr lang="en-US">
              <a:solidFill>
                <a:srgbClr val="DFDCB7"/>
              </a:solidFill>
            </a:endParaRPr>
          </a:p>
        </p:txBody>
      </p:sp>
    </p:spTree>
    <p:extLst>
      <p:ext uri="{BB962C8B-B14F-4D97-AF65-F5344CB8AC3E}">
        <p14:creationId xmlns:p14="http://schemas.microsoft.com/office/powerpoint/2010/main" val="3612734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A313237-EE7F-4996-A510-FC36B69F55C6}"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solidFill>
                <a:srgbClr val="DFDCB7"/>
              </a:solidFill>
            </a:endParaRP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CFB9C15-285D-46D3-8FEB-EA4363BF6DBA}" type="datetimeFigureOut">
              <a:rPr lang="en-US" smtClean="0">
                <a:solidFill>
                  <a:srgbClr val="DFDCB7"/>
                </a:solidFill>
              </a:rPr>
              <a:pPr/>
              <a:t>1/29/2014</a:t>
            </a:fld>
            <a:endParaRPr lang="en-US">
              <a:solidFill>
                <a:srgbClr val="DFDCB7"/>
              </a:solidFill>
            </a:endParaRPr>
          </a:p>
        </p:txBody>
      </p:sp>
    </p:spTree>
    <p:extLst>
      <p:ext uri="{BB962C8B-B14F-4D97-AF65-F5344CB8AC3E}">
        <p14:creationId xmlns:p14="http://schemas.microsoft.com/office/powerpoint/2010/main" val="7293598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facebook.com/msusa1967" TargetMode="External"/><Relationship Id="rId2" Type="http://schemas.openxmlformats.org/officeDocument/2006/relationships/hyperlink" Target="http://www.msusa.org/" TargetMode="External"/><Relationship Id="rId1" Type="http://schemas.openxmlformats.org/officeDocument/2006/relationships/slideLayout" Target="../slideLayouts/slideLayout2.xml"/><Relationship Id="rId5" Type="http://schemas.openxmlformats.org/officeDocument/2006/relationships/hyperlink" Target="http://www.twitter.com/msusa1967" TargetMode="External"/><Relationship Id="rId4" Type="http://schemas.openxmlformats.org/officeDocument/2006/relationships/hyperlink" Target="http://www.youtube.com/msusa1967"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371600"/>
            <a:ext cx="9144000" cy="1828800"/>
          </a:xfrm>
        </p:spPr>
        <p:txBody>
          <a:bodyPr>
            <a:normAutofit fontScale="90000"/>
          </a:bodyPr>
          <a:lstStyle/>
          <a:p>
            <a:pPr algn="ctr"/>
            <a:r>
              <a:rPr lang="en-US" dirty="0" smtClean="0"/>
              <a:t>The Minnesota State University Student Association</a:t>
            </a:r>
            <a:endParaRPr lang="en-US" dirty="0"/>
          </a:p>
        </p:txBody>
      </p:sp>
      <p:sp>
        <p:nvSpPr>
          <p:cNvPr id="3" name="Subtitle 2"/>
          <p:cNvSpPr>
            <a:spLocks noGrp="1"/>
          </p:cNvSpPr>
          <p:nvPr>
            <p:ph type="subTitle" idx="1"/>
          </p:nvPr>
        </p:nvSpPr>
        <p:spPr>
          <a:xfrm>
            <a:off x="0" y="3352800"/>
            <a:ext cx="9144000" cy="1752600"/>
          </a:xfrm>
        </p:spPr>
        <p:txBody>
          <a:bodyPr>
            <a:normAutofit/>
          </a:bodyPr>
          <a:lstStyle/>
          <a:p>
            <a:pPr algn="ctr"/>
            <a:r>
              <a:rPr lang="en-US" sz="3600" dirty="0" smtClean="0"/>
              <a:t>Represent. Inform. Organize.</a:t>
            </a:r>
          </a:p>
          <a:p>
            <a:pPr algn="ctr"/>
            <a:r>
              <a:rPr lang="en-US" sz="3600" dirty="0" smtClean="0"/>
              <a:t>2013-2014</a:t>
            </a:r>
            <a:endParaRPr lang="en-US" sz="3600" dirty="0"/>
          </a:p>
        </p:txBody>
      </p:sp>
    </p:spTree>
    <p:extLst>
      <p:ext uri="{BB962C8B-B14F-4D97-AF65-F5344CB8AC3E}">
        <p14:creationId xmlns:p14="http://schemas.microsoft.com/office/powerpoint/2010/main" val="3510313886"/>
      </p:ext>
    </p:extLst>
  </p:cSld>
  <p:clrMapOvr>
    <a:masterClrMapping/>
  </p:clrMapOvr>
  <p:transition>
    <p:cut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smtClean="0"/>
              <a:t>MSUSA Successes: Increasing the Student Voice</a:t>
            </a:r>
            <a:endParaRPr lang="en-US" sz="3000" dirty="0"/>
          </a:p>
        </p:txBody>
      </p:sp>
      <p:sp>
        <p:nvSpPr>
          <p:cNvPr id="3" name="Content Placeholder 2"/>
          <p:cNvSpPr>
            <a:spLocks noGrp="1"/>
          </p:cNvSpPr>
          <p:nvPr>
            <p:ph idx="1"/>
          </p:nvPr>
        </p:nvSpPr>
        <p:spPr/>
        <p:txBody>
          <a:bodyPr/>
          <a:lstStyle/>
          <a:p>
            <a:r>
              <a:rPr lang="en-US" sz="2400" dirty="0" smtClean="0"/>
              <a:t>Students and/or staff served on each </a:t>
            </a:r>
            <a:r>
              <a:rPr lang="en-US" sz="2400" dirty="0" err="1" smtClean="0"/>
              <a:t>MnSCU</a:t>
            </a:r>
            <a:r>
              <a:rPr lang="en-US" sz="2400" dirty="0" smtClean="0"/>
              <a:t> Council: Academic and Student Affairs Coordinating Commission. Policy Council, Academic Affairs, Student Affairs and Academic and Student Support Technology Council</a:t>
            </a:r>
          </a:p>
          <a:p>
            <a:r>
              <a:rPr lang="en-US" sz="2400" dirty="0" smtClean="0"/>
              <a:t>Survey was conducted about Advising to guide the work of the Student Affairs committee</a:t>
            </a:r>
          </a:p>
          <a:p>
            <a:r>
              <a:rPr lang="en-US" sz="2400" dirty="0" smtClean="0"/>
              <a:t>Monthly meetings with </a:t>
            </a:r>
            <a:r>
              <a:rPr lang="en-US" sz="2400" dirty="0" err="1" smtClean="0"/>
              <a:t>MnSCU</a:t>
            </a:r>
            <a:r>
              <a:rPr lang="en-US" sz="2400" dirty="0" smtClean="0"/>
              <a:t> Chancellor </a:t>
            </a:r>
            <a:r>
              <a:rPr lang="en-US" sz="2400" dirty="0" err="1" smtClean="0"/>
              <a:t>Rosenstone</a:t>
            </a:r>
            <a:r>
              <a:rPr lang="en-US" sz="2400" dirty="0" smtClean="0"/>
              <a:t> to address student issues</a:t>
            </a:r>
            <a:endParaRPr lang="en-US" sz="2400" dirty="0"/>
          </a:p>
        </p:txBody>
      </p:sp>
    </p:spTree>
    <p:extLst>
      <p:ext uri="{BB962C8B-B14F-4D97-AF65-F5344CB8AC3E}">
        <p14:creationId xmlns:p14="http://schemas.microsoft.com/office/powerpoint/2010/main" val="3045428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accel="50000" decel="5000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MSUSA Successes: Scholarships</a:t>
            </a:r>
            <a:endParaRPr lang="en-US" sz="3200" dirty="0"/>
          </a:p>
        </p:txBody>
      </p:sp>
      <p:sp>
        <p:nvSpPr>
          <p:cNvPr id="3" name="Content Placeholder 2"/>
          <p:cNvSpPr>
            <a:spLocks noGrp="1"/>
          </p:cNvSpPr>
          <p:nvPr>
            <p:ph idx="1"/>
          </p:nvPr>
        </p:nvSpPr>
        <p:spPr/>
        <p:txBody>
          <a:bodyPr>
            <a:normAutofit/>
          </a:bodyPr>
          <a:lstStyle/>
          <a:p>
            <a:pPr lvl="0" fontAlgn="ctr"/>
            <a:r>
              <a:rPr lang="en-US" sz="2400" dirty="0" smtClean="0"/>
              <a:t>Penny Program awarded over $17,000 in fellowships and scholarships during 2012-2013. </a:t>
            </a:r>
          </a:p>
          <a:p>
            <a:pPr lvl="0" fontAlgn="ctr"/>
            <a:r>
              <a:rPr lang="en-US" sz="2400" dirty="0" smtClean="0"/>
              <a:t>Major Penny Program fundraisers in 2012-2013 raised over 100 % more money that previous year </a:t>
            </a:r>
          </a:p>
          <a:p>
            <a:pPr lvl="0" fontAlgn="ctr"/>
            <a:r>
              <a:rPr lang="en-US" sz="2400" dirty="0" smtClean="0"/>
              <a:t>Jared P. </a:t>
            </a:r>
            <a:r>
              <a:rPr lang="en-US" sz="2400" dirty="0" err="1" smtClean="0"/>
              <a:t>Stene</a:t>
            </a:r>
            <a:r>
              <a:rPr lang="en-US" sz="2400" dirty="0" smtClean="0"/>
              <a:t> Student Leadership Scholarship has increased individual donations by 80 % </a:t>
            </a:r>
            <a:endParaRPr lang="en-US" sz="2400" dirty="0"/>
          </a:p>
        </p:txBody>
      </p:sp>
    </p:spTree>
    <p:extLst>
      <p:ext uri="{BB962C8B-B14F-4D97-AF65-F5344CB8AC3E}">
        <p14:creationId xmlns:p14="http://schemas.microsoft.com/office/powerpoint/2010/main" val="2841376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800" decel="100000"/>
                                        <p:tgtEl>
                                          <p:spTgt spid="3">
                                            <p:txEl>
                                              <p:pRg st="0" end="0"/>
                                            </p:txEl>
                                          </p:spTgt>
                                        </p:tgtEl>
                                      </p:cBhvr>
                                    </p:animEffect>
                                    <p:anim calcmode="lin" valueType="num">
                                      <p:cBhvr>
                                        <p:cTn id="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800" decel="100000"/>
                                        <p:tgtEl>
                                          <p:spTgt spid="3">
                                            <p:txEl>
                                              <p:pRg st="1" end="1"/>
                                            </p:txEl>
                                          </p:spTgt>
                                        </p:tgtEl>
                                      </p:cBhvr>
                                    </p:animEffect>
                                    <p:anim calcmode="lin" valueType="num">
                                      <p:cBhvr>
                                        <p:cTn id="18"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800" decel="100000"/>
                                        <p:tgtEl>
                                          <p:spTgt spid="3">
                                            <p:txEl>
                                              <p:pRg st="2" end="2"/>
                                            </p:txEl>
                                          </p:spTgt>
                                        </p:tgtEl>
                                      </p:cBhvr>
                                    </p:animEffect>
                                    <p:anim calcmode="lin" valueType="num">
                                      <p:cBhvr>
                                        <p:cTn id="28"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YOU can get involved </a:t>
            </a:r>
            <a:endParaRPr lang="en-US" dirty="0"/>
          </a:p>
        </p:txBody>
      </p:sp>
      <p:sp>
        <p:nvSpPr>
          <p:cNvPr id="3" name="Content Placeholder 2"/>
          <p:cNvSpPr>
            <a:spLocks noGrp="1"/>
          </p:cNvSpPr>
          <p:nvPr>
            <p:ph idx="1"/>
          </p:nvPr>
        </p:nvSpPr>
        <p:spPr/>
        <p:txBody>
          <a:bodyPr>
            <a:normAutofit/>
          </a:bodyPr>
          <a:lstStyle/>
          <a:p>
            <a:r>
              <a:rPr lang="en-US" sz="2400" dirty="0"/>
              <a:t>Before each new academic year, </a:t>
            </a:r>
            <a:r>
              <a:rPr lang="en-US" sz="2400" dirty="0" smtClean="0"/>
              <a:t>students can run and/or apply for a leadership position</a:t>
            </a:r>
            <a:endParaRPr lang="en-US" sz="2400" dirty="0"/>
          </a:p>
          <a:p>
            <a:pPr lvl="1"/>
            <a:r>
              <a:rPr lang="en-US" sz="2400" dirty="0"/>
              <a:t>Become a Board Member</a:t>
            </a:r>
          </a:p>
          <a:p>
            <a:pPr lvl="1"/>
            <a:r>
              <a:rPr lang="en-US" sz="2400" dirty="0"/>
              <a:t>Become a Student Officer </a:t>
            </a:r>
          </a:p>
          <a:p>
            <a:pPr lvl="1"/>
            <a:r>
              <a:rPr lang="en-US" sz="2400" dirty="0" smtClean="0"/>
              <a:t>Become </a:t>
            </a:r>
            <a:r>
              <a:rPr lang="en-US" sz="2400" dirty="0"/>
              <a:t>a Campus Committee </a:t>
            </a:r>
            <a:r>
              <a:rPr lang="en-US" sz="2400" dirty="0" smtClean="0"/>
              <a:t>Member</a:t>
            </a:r>
          </a:p>
          <a:p>
            <a:r>
              <a:rPr lang="en-US" sz="2400" dirty="0" smtClean="0"/>
              <a:t>Throughout the academic year, any student can…</a:t>
            </a:r>
          </a:p>
          <a:p>
            <a:pPr lvl="1"/>
            <a:r>
              <a:rPr lang="en-US" sz="2400" dirty="0" smtClean="0"/>
              <a:t>Participate in MSUSA organizing work on campus</a:t>
            </a:r>
          </a:p>
          <a:p>
            <a:pPr lvl="1"/>
            <a:r>
              <a:rPr lang="en-US" sz="2400" dirty="0" smtClean="0"/>
              <a:t>Attend Delegate Assemblies</a:t>
            </a:r>
          </a:p>
          <a:p>
            <a:pPr lvl="1"/>
            <a:r>
              <a:rPr lang="en-US" sz="2400" dirty="0" smtClean="0"/>
              <a:t>Join the Lobby Corps </a:t>
            </a:r>
          </a:p>
          <a:p>
            <a:pPr lvl="1"/>
            <a:r>
              <a:rPr lang="en-US" sz="2400" dirty="0" smtClean="0"/>
              <a:t>Stay </a:t>
            </a:r>
            <a:r>
              <a:rPr lang="en-US" sz="2400" dirty="0"/>
              <a:t>informed by following MSUSA on social </a:t>
            </a:r>
            <a:r>
              <a:rPr lang="en-US" sz="2400" dirty="0" smtClean="0"/>
              <a:t>media</a:t>
            </a:r>
          </a:p>
          <a:p>
            <a:pPr lvl="1"/>
            <a:r>
              <a:rPr lang="en-US" sz="2400" dirty="0" smtClean="0"/>
              <a:t>Sign up for MSUSA updates </a:t>
            </a:r>
            <a:endParaRPr lang="en-US" sz="2400" dirty="0"/>
          </a:p>
          <a:p>
            <a:pPr marL="114300" indent="0">
              <a:buNone/>
            </a:pPr>
            <a:endParaRPr lang="en-US" sz="2400" dirty="0" smtClean="0"/>
          </a:p>
          <a:p>
            <a:endParaRPr lang="en-US" sz="2000" dirty="0" smtClean="0"/>
          </a:p>
          <a:p>
            <a:endParaRPr lang="en-US" dirty="0"/>
          </a:p>
        </p:txBody>
      </p:sp>
    </p:spTree>
    <p:extLst>
      <p:ext uri="{BB962C8B-B14F-4D97-AF65-F5344CB8AC3E}">
        <p14:creationId xmlns:p14="http://schemas.microsoft.com/office/powerpoint/2010/main" val="2689995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Stay Informed </a:t>
            </a:r>
            <a:endParaRPr lang="en-US" dirty="0"/>
          </a:p>
        </p:txBody>
      </p:sp>
      <p:sp>
        <p:nvSpPr>
          <p:cNvPr id="3" name="Content Placeholder 2"/>
          <p:cNvSpPr>
            <a:spLocks noGrp="1"/>
          </p:cNvSpPr>
          <p:nvPr>
            <p:ph idx="1"/>
          </p:nvPr>
        </p:nvSpPr>
        <p:spPr/>
        <p:txBody>
          <a:bodyPr/>
          <a:lstStyle/>
          <a:p>
            <a:pPr algn="ctr">
              <a:buNone/>
            </a:pPr>
            <a:endParaRPr lang="en-US" b="1" dirty="0" smtClean="0"/>
          </a:p>
          <a:p>
            <a:pPr algn="ctr">
              <a:buNone/>
            </a:pPr>
            <a:r>
              <a:rPr lang="en-US" b="1" dirty="0" smtClean="0"/>
              <a:t>Website: </a:t>
            </a:r>
            <a:r>
              <a:rPr lang="en-US" dirty="0" smtClean="0">
                <a:hlinkClick r:id="rId2"/>
              </a:rPr>
              <a:t>www.msusa.org</a:t>
            </a:r>
            <a:endParaRPr lang="en-US" dirty="0" smtClean="0"/>
          </a:p>
          <a:p>
            <a:pPr algn="ctr">
              <a:buNone/>
            </a:pPr>
            <a:endParaRPr lang="en-US" dirty="0" smtClean="0"/>
          </a:p>
          <a:p>
            <a:pPr algn="ctr">
              <a:buNone/>
            </a:pPr>
            <a:r>
              <a:rPr lang="en-US" b="1" dirty="0" smtClean="0"/>
              <a:t>Facebook</a:t>
            </a:r>
            <a:r>
              <a:rPr lang="en-US" dirty="0" smtClean="0"/>
              <a:t>: </a:t>
            </a:r>
            <a:r>
              <a:rPr lang="en-US" dirty="0" smtClean="0">
                <a:hlinkClick r:id="rId3"/>
              </a:rPr>
              <a:t>www.facebook.com/msusa1967</a:t>
            </a:r>
            <a:endParaRPr lang="en-US" dirty="0" smtClean="0"/>
          </a:p>
          <a:p>
            <a:pPr algn="ctr">
              <a:buNone/>
            </a:pPr>
            <a:endParaRPr lang="en-US" dirty="0" smtClean="0"/>
          </a:p>
          <a:p>
            <a:pPr algn="ctr">
              <a:buNone/>
            </a:pPr>
            <a:r>
              <a:rPr lang="en-US" b="1" dirty="0" smtClean="0"/>
              <a:t>YouTube</a:t>
            </a:r>
            <a:r>
              <a:rPr lang="en-US" dirty="0" smtClean="0"/>
              <a:t>: </a:t>
            </a:r>
            <a:r>
              <a:rPr lang="en-US" dirty="0" smtClean="0">
                <a:hlinkClick r:id="rId4"/>
              </a:rPr>
              <a:t>www.youtube.com/msusa1967</a:t>
            </a:r>
            <a:endParaRPr lang="en-US" dirty="0" smtClean="0"/>
          </a:p>
          <a:p>
            <a:pPr algn="ctr">
              <a:buNone/>
            </a:pPr>
            <a:endParaRPr lang="en-US" dirty="0" smtClean="0"/>
          </a:p>
          <a:p>
            <a:pPr algn="ctr">
              <a:buNone/>
            </a:pPr>
            <a:r>
              <a:rPr lang="en-US" b="1" dirty="0" smtClean="0"/>
              <a:t>Twitter</a:t>
            </a:r>
            <a:r>
              <a:rPr lang="en-US" dirty="0" smtClean="0"/>
              <a:t>: </a:t>
            </a:r>
            <a:r>
              <a:rPr lang="en-US" dirty="0" smtClean="0">
                <a:hlinkClick r:id="rId5"/>
              </a:rPr>
              <a:t>www.twitter.com/msusa1967</a:t>
            </a:r>
            <a:endParaRPr lang="en-US" dirty="0" smtClean="0"/>
          </a:p>
          <a:p>
            <a:pPr algn="ctr">
              <a:buNone/>
            </a:pPr>
            <a:endParaRPr lang="en-US" dirty="0" smtClean="0"/>
          </a:p>
          <a:p>
            <a:pPr algn="ctr">
              <a:buNone/>
            </a:pPr>
            <a:endParaRPr lang="en-US" dirty="0"/>
          </a:p>
        </p:txBody>
      </p:sp>
    </p:spTree>
    <p:extLst>
      <p:ext uri="{BB962C8B-B14F-4D97-AF65-F5344CB8AC3E}">
        <p14:creationId xmlns:p14="http://schemas.microsoft.com/office/powerpoint/2010/main" val="24955742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Basics</a:t>
            </a:r>
            <a:endParaRPr lang="en-US" dirty="0"/>
          </a:p>
        </p:txBody>
      </p:sp>
      <p:sp>
        <p:nvSpPr>
          <p:cNvPr id="3" name="Content Placeholder 2"/>
          <p:cNvSpPr>
            <a:spLocks noGrp="1"/>
          </p:cNvSpPr>
          <p:nvPr>
            <p:ph idx="1"/>
          </p:nvPr>
        </p:nvSpPr>
        <p:spPr/>
        <p:txBody>
          <a:bodyPr>
            <a:normAutofit/>
          </a:bodyPr>
          <a:lstStyle/>
          <a:p>
            <a:r>
              <a:rPr lang="en-US" dirty="0" smtClean="0">
                <a:cs typeface="Constantia"/>
              </a:rPr>
              <a:t>Established in 1967</a:t>
            </a:r>
          </a:p>
          <a:p>
            <a:endParaRPr lang="en-US" dirty="0" smtClean="0">
              <a:cs typeface="Constantia"/>
            </a:endParaRPr>
          </a:p>
          <a:p>
            <a:r>
              <a:rPr lang="en-US" dirty="0" smtClean="0">
                <a:cs typeface="Constantia"/>
              </a:rPr>
              <a:t>Funded and Operated by Students</a:t>
            </a:r>
          </a:p>
          <a:p>
            <a:pPr lvl="1"/>
            <a:r>
              <a:rPr lang="en-US" dirty="0" smtClean="0">
                <a:cs typeface="Constantia"/>
              </a:rPr>
              <a:t>$.43/semester credit</a:t>
            </a:r>
          </a:p>
          <a:p>
            <a:pPr lvl="1"/>
            <a:r>
              <a:rPr lang="en-US" dirty="0" smtClean="0">
                <a:cs typeface="Constantia"/>
              </a:rPr>
              <a:t>Annual budget ~ $760,000</a:t>
            </a:r>
          </a:p>
          <a:p>
            <a:endParaRPr lang="en-US" dirty="0" smtClean="0">
              <a:cs typeface="Constantia"/>
            </a:endParaRPr>
          </a:p>
          <a:p>
            <a:r>
              <a:rPr lang="en-US" dirty="0" smtClean="0">
                <a:cs typeface="Constantia"/>
              </a:rPr>
              <a:t>Represent 70,000+ State University Students</a:t>
            </a:r>
          </a:p>
          <a:p>
            <a:endParaRPr lang="en-US" dirty="0" smtClean="0"/>
          </a:p>
          <a:p>
            <a:r>
              <a:rPr lang="en-US" dirty="0" smtClean="0"/>
              <a:t>One of the most powerful and stable student associations in the country</a:t>
            </a:r>
          </a:p>
          <a:p>
            <a:endParaRPr lang="en-US" b="1" dirty="0" smtClean="0">
              <a:latin typeface="Constantia"/>
              <a:cs typeface="Constantia"/>
            </a:endParaRPr>
          </a:p>
          <a:p>
            <a:pPr lvl="1"/>
            <a:endParaRPr lang="en-US" dirty="0" smtClean="0">
              <a:latin typeface="Marker Felt" pitchFamily="-128" charset="0"/>
            </a:endParaRPr>
          </a:p>
          <a:p>
            <a:endParaRPr lang="en-US" dirty="0"/>
          </a:p>
        </p:txBody>
      </p:sp>
    </p:spTree>
    <p:extLst>
      <p:ext uri="{BB962C8B-B14F-4D97-AF65-F5344CB8AC3E}">
        <p14:creationId xmlns:p14="http://schemas.microsoft.com/office/powerpoint/2010/main" val="233516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accel="50000" decel="5000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accel="50000" decel="5000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accel="50000" decel="5000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accel="50000" decel="5000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 calcmode="lin" valueType="num">
                                      <p:cBhvr additive="base">
                                        <p:cTn id="3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does MSUSA exist?</a:t>
            </a:r>
            <a:endParaRPr lang="en-US" dirty="0"/>
          </a:p>
        </p:txBody>
      </p:sp>
      <p:sp>
        <p:nvSpPr>
          <p:cNvPr id="3" name="Content Placeholder 2"/>
          <p:cNvSpPr>
            <a:spLocks noGrp="1"/>
          </p:cNvSpPr>
          <p:nvPr>
            <p:ph idx="1"/>
          </p:nvPr>
        </p:nvSpPr>
        <p:spPr/>
        <p:txBody>
          <a:bodyPr>
            <a:normAutofit/>
          </a:bodyPr>
          <a:lstStyle/>
          <a:p>
            <a:r>
              <a:rPr lang="en-US" dirty="0"/>
              <a:t>To bring the thoughts, opinions and </a:t>
            </a:r>
            <a:r>
              <a:rPr lang="en-US" dirty="0" smtClean="0"/>
              <a:t>personal stories </a:t>
            </a:r>
            <a:r>
              <a:rPr lang="en-US" dirty="0"/>
              <a:t>of students to the men and women </a:t>
            </a:r>
            <a:r>
              <a:rPr lang="en-US" dirty="0" smtClean="0"/>
              <a:t>making decisions that impact the lives of students. </a:t>
            </a:r>
            <a:endParaRPr lang="en-US" dirty="0"/>
          </a:p>
          <a:p>
            <a:pPr lvl="1"/>
            <a:r>
              <a:rPr lang="en-US" dirty="0"/>
              <a:t>State Legislature </a:t>
            </a:r>
          </a:p>
          <a:p>
            <a:pPr lvl="1"/>
            <a:r>
              <a:rPr lang="en-US" dirty="0" err="1"/>
              <a:t>MnSCU</a:t>
            </a:r>
            <a:endParaRPr lang="en-US" dirty="0"/>
          </a:p>
          <a:p>
            <a:pPr lvl="1"/>
            <a:r>
              <a:rPr lang="en-US" dirty="0"/>
              <a:t>Federal </a:t>
            </a:r>
            <a:r>
              <a:rPr lang="en-US" dirty="0" smtClean="0"/>
              <a:t>Legislature</a:t>
            </a:r>
          </a:p>
          <a:p>
            <a:pPr marL="411480" lvl="1" indent="0">
              <a:buNone/>
            </a:pPr>
            <a:endParaRPr lang="en-US" dirty="0"/>
          </a:p>
          <a:p>
            <a:r>
              <a:rPr lang="en-US" dirty="0" smtClean="0"/>
              <a:t>Decision-makers have difficulty creating laws and policies that serve the needs of students when they don’t have a clear understanding of those needs.  </a:t>
            </a:r>
          </a:p>
          <a:p>
            <a:pPr marL="114300" indent="0">
              <a:buNone/>
            </a:pPr>
            <a:endParaRPr lang="en-US" dirty="0" smtClean="0"/>
          </a:p>
          <a:p>
            <a:r>
              <a:rPr lang="en-US" dirty="0" smtClean="0"/>
              <a:t>MSUSA exists to make sure the true needs of students are considered when laws and policies are being made. </a:t>
            </a:r>
          </a:p>
          <a:p>
            <a:pPr marL="411480" lvl="1" indent="0">
              <a:buNone/>
            </a:pPr>
            <a:endParaRPr lang="en-US" dirty="0" smtClean="0"/>
          </a:p>
        </p:txBody>
      </p:sp>
    </p:spTree>
    <p:extLst>
      <p:ext uri="{BB962C8B-B14F-4D97-AF65-F5344CB8AC3E}">
        <p14:creationId xmlns:p14="http://schemas.microsoft.com/office/powerpoint/2010/main" val="2561478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lide(fromBottom)">
                                      <p:cBhvr>
                                        <p:cTn id="10" dur="500"/>
                                        <p:tgtEl>
                                          <p:spTgt spid="3">
                                            <p:txEl>
                                              <p:pRg st="1" end="1"/>
                                            </p:txEl>
                                          </p:spTgt>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slide(fromBottom)">
                                      <p:cBhvr>
                                        <p:cTn id="13" dur="500"/>
                                        <p:tgtEl>
                                          <p:spTgt spid="3">
                                            <p:txEl>
                                              <p:pRg st="2" end="2"/>
                                            </p:txEl>
                                          </p:spTgt>
                                        </p:tgtEl>
                                      </p:cBhvr>
                                    </p:animEffect>
                                  </p:childTnLst>
                                </p:cTn>
                              </p:par>
                              <p:par>
                                <p:cTn id="14" presetID="1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slide(fromBottom)">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slide(fromBottom)">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slide(fromBottom)">
                                      <p:cBhvr>
                                        <p:cTn id="2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Structure</a:t>
            </a:r>
            <a:endParaRPr lang="en-US" dirty="0"/>
          </a:p>
        </p:txBody>
      </p:sp>
      <p:sp>
        <p:nvSpPr>
          <p:cNvPr id="4" name="Content Placeholder 3"/>
          <p:cNvSpPr>
            <a:spLocks noGrp="1"/>
          </p:cNvSpPr>
          <p:nvPr>
            <p:ph idx="1"/>
          </p:nvPr>
        </p:nvSpPr>
        <p:spPr/>
        <p:txBody>
          <a:bodyPr>
            <a:normAutofit fontScale="77500" lnSpcReduction="20000"/>
          </a:bodyPr>
          <a:lstStyle/>
          <a:p>
            <a:r>
              <a:rPr lang="en-US" dirty="0" smtClean="0"/>
              <a:t>3 Elected Student Officers</a:t>
            </a:r>
          </a:p>
          <a:p>
            <a:pPr lvl="1"/>
            <a:r>
              <a:rPr lang="en-US" b="1" dirty="0" smtClean="0"/>
              <a:t>State Chair</a:t>
            </a:r>
          </a:p>
          <a:p>
            <a:pPr lvl="1"/>
            <a:r>
              <a:rPr lang="en-US" b="1" dirty="0" smtClean="0"/>
              <a:t>Vice Chair</a:t>
            </a:r>
          </a:p>
          <a:p>
            <a:pPr lvl="1"/>
            <a:r>
              <a:rPr lang="en-US" b="1" dirty="0" smtClean="0"/>
              <a:t>Treasurer</a:t>
            </a:r>
          </a:p>
          <a:p>
            <a:r>
              <a:rPr lang="en-US" dirty="0" smtClean="0"/>
              <a:t>7 Members of the Board Directors</a:t>
            </a:r>
          </a:p>
          <a:p>
            <a:r>
              <a:rPr lang="en-US" dirty="0" smtClean="0"/>
              <a:t>41 Delegate Assembly Members</a:t>
            </a:r>
          </a:p>
          <a:p>
            <a:r>
              <a:rPr lang="en-US" dirty="0" smtClean="0"/>
              <a:t>28 Campus Committee Members</a:t>
            </a:r>
          </a:p>
          <a:p>
            <a:pPr lvl="1"/>
            <a:r>
              <a:rPr lang="en-US" sz="1800" b="1" dirty="0" smtClean="0"/>
              <a:t>4 on each campus (Campus Coordinator, Legislative/</a:t>
            </a:r>
            <a:r>
              <a:rPr lang="en-US" sz="1800" b="1" dirty="0" err="1" smtClean="0"/>
              <a:t>MnSCU</a:t>
            </a:r>
            <a:r>
              <a:rPr lang="en-US" sz="1800" b="1" dirty="0" smtClean="0"/>
              <a:t> Specialist, PR Specialist, Diversity Specialist) </a:t>
            </a:r>
          </a:p>
          <a:p>
            <a:r>
              <a:rPr lang="en-US" dirty="0"/>
              <a:t>6</a:t>
            </a:r>
            <a:r>
              <a:rPr lang="en-US" dirty="0" smtClean="0"/>
              <a:t> Full Time Staff Members</a:t>
            </a:r>
          </a:p>
          <a:p>
            <a:pPr lvl="1"/>
            <a:r>
              <a:rPr lang="en-US" u="sng" dirty="0" smtClean="0"/>
              <a:t>Administration and Management</a:t>
            </a:r>
          </a:p>
          <a:p>
            <a:pPr lvl="2"/>
            <a:r>
              <a:rPr lang="en-US" b="1" dirty="0" smtClean="0"/>
              <a:t>Executive Director</a:t>
            </a:r>
          </a:p>
          <a:p>
            <a:pPr lvl="2"/>
            <a:r>
              <a:rPr lang="en-US" b="1" dirty="0" smtClean="0"/>
              <a:t>Office Manager</a:t>
            </a:r>
          </a:p>
          <a:p>
            <a:pPr lvl="1"/>
            <a:r>
              <a:rPr lang="en-US" u="sng" dirty="0" smtClean="0"/>
              <a:t>Engaging and Informing Students</a:t>
            </a:r>
          </a:p>
          <a:p>
            <a:pPr lvl="2"/>
            <a:r>
              <a:rPr lang="en-US" b="1" dirty="0" smtClean="0"/>
              <a:t>Director of Campus Organizing</a:t>
            </a:r>
          </a:p>
          <a:p>
            <a:pPr lvl="2"/>
            <a:r>
              <a:rPr lang="en-US" b="1" dirty="0" smtClean="0"/>
              <a:t>Director of Development and Programs</a:t>
            </a:r>
          </a:p>
          <a:p>
            <a:pPr lvl="2"/>
            <a:r>
              <a:rPr lang="en-US" b="1" dirty="0" smtClean="0"/>
              <a:t>Director of Communications</a:t>
            </a:r>
          </a:p>
          <a:p>
            <a:pPr lvl="1"/>
            <a:r>
              <a:rPr lang="en-US" u="sng" dirty="0" smtClean="0"/>
              <a:t>Policy</a:t>
            </a:r>
          </a:p>
          <a:p>
            <a:pPr lvl="2"/>
            <a:r>
              <a:rPr lang="en-US" b="1" dirty="0" smtClean="0"/>
              <a:t>Director of Government and System Relations</a:t>
            </a:r>
          </a:p>
          <a:p>
            <a:r>
              <a:rPr lang="en-US" dirty="0" smtClean="0"/>
              <a:t>Interns and office volunteers</a:t>
            </a:r>
          </a:p>
          <a:p>
            <a:pPr lvl="2"/>
            <a:endParaRPr lang="en-US" b="1" dirty="0" smtClean="0"/>
          </a:p>
        </p:txBody>
      </p:sp>
    </p:spTree>
    <p:extLst>
      <p:ext uri="{BB962C8B-B14F-4D97-AF65-F5344CB8AC3E}">
        <p14:creationId xmlns:p14="http://schemas.microsoft.com/office/powerpoint/2010/main" val="11104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4">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fade">
                                      <p:cBhvr>
                                        <p:cTn id="13" dur="1000"/>
                                        <p:tgtEl>
                                          <p:spTgt spid="4">
                                            <p:txEl>
                                              <p:pRg st="1" end="1"/>
                                            </p:txEl>
                                          </p:spTgt>
                                        </p:tgtEl>
                                      </p:cBhvr>
                                    </p:animEffect>
                                    <p:anim calcmode="lin" valueType="num">
                                      <p:cBhvr>
                                        <p:cTn id="1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4">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4">
                                            <p:txEl>
                                              <p:pRg st="1" end="1"/>
                                            </p:txEl>
                                          </p:spTgt>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1000"/>
                                        <p:tgtEl>
                                          <p:spTgt spid="4">
                                            <p:txEl>
                                              <p:pRg st="2" end="2"/>
                                            </p:txEl>
                                          </p:spTgt>
                                        </p:tgtEl>
                                      </p:cBhvr>
                                    </p:animEffect>
                                    <p:anim calcmode="lin" valueType="num">
                                      <p:cBhvr>
                                        <p:cTn id="2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4">
                                            <p:txEl>
                                              <p:pRg st="2" end="2"/>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4">
                                            <p:txEl>
                                              <p:pRg st="2" end="2"/>
                                            </p:txEl>
                                          </p:spTgt>
                                        </p:tgtEl>
                                        <p:attrNameLst>
                                          <p:attrName>ppt_y</p:attrName>
                                        </p:attrNameLst>
                                      </p:cBhvr>
                                      <p:tavLst>
                                        <p:tav tm="0">
                                          <p:val>
                                            <p:strVal val="#ppt_y-.03"/>
                                          </p:val>
                                        </p:tav>
                                        <p:tav tm="100000">
                                          <p:val>
                                            <p:strVal val="#ppt_y"/>
                                          </p:val>
                                        </p:tav>
                                      </p:tavLst>
                                    </p:anim>
                                  </p:childTnLst>
                                </p:cTn>
                              </p:par>
                              <p:par>
                                <p:cTn id="23" presetID="37" presetClass="entr" presetSubtype="0" fill="hold" grpId="0"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Effect transition="in" filter="fade">
                                      <p:cBhvr>
                                        <p:cTn id="25" dur="1000"/>
                                        <p:tgtEl>
                                          <p:spTgt spid="4">
                                            <p:txEl>
                                              <p:pRg st="3" end="3"/>
                                            </p:txEl>
                                          </p:spTgt>
                                        </p:tgtEl>
                                      </p:cBhvr>
                                    </p:animEffect>
                                    <p:anim calcmode="lin" valueType="num">
                                      <p:cBhvr>
                                        <p:cTn id="26"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7" dur="900" decel="100000" fill="hold"/>
                                        <p:tgtEl>
                                          <p:spTgt spid="4">
                                            <p:txEl>
                                              <p:pRg st="3" end="3"/>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4">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7" presetClass="entr" presetSubtype="0" fill="hold" grpId="0" nodeType="clickEffect">
                                  <p:stCondLst>
                                    <p:cond delay="0"/>
                                  </p:stCondLst>
                                  <p:childTnLst>
                                    <p:set>
                                      <p:cBhvr>
                                        <p:cTn id="32" dur="1" fill="hold">
                                          <p:stCondLst>
                                            <p:cond delay="0"/>
                                          </p:stCondLst>
                                        </p:cTn>
                                        <p:tgtEl>
                                          <p:spTgt spid="4">
                                            <p:txEl>
                                              <p:pRg st="4" end="4"/>
                                            </p:txEl>
                                          </p:spTgt>
                                        </p:tgtEl>
                                        <p:attrNameLst>
                                          <p:attrName>style.visibility</p:attrName>
                                        </p:attrNameLst>
                                      </p:cBhvr>
                                      <p:to>
                                        <p:strVal val="visible"/>
                                      </p:to>
                                    </p:set>
                                    <p:animEffect transition="in" filter="fade">
                                      <p:cBhvr>
                                        <p:cTn id="33" dur="1000"/>
                                        <p:tgtEl>
                                          <p:spTgt spid="4">
                                            <p:txEl>
                                              <p:pRg st="4" end="4"/>
                                            </p:txEl>
                                          </p:spTgt>
                                        </p:tgtEl>
                                      </p:cBhvr>
                                    </p:animEffect>
                                    <p:anim calcmode="lin" valueType="num">
                                      <p:cBhvr>
                                        <p:cTn id="34"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5" dur="900" decel="100000" fill="hold"/>
                                        <p:tgtEl>
                                          <p:spTgt spid="4">
                                            <p:txEl>
                                              <p:pRg st="4" end="4"/>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4">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37" presetClass="entr" presetSubtype="0" fill="hold" grpId="0" nodeType="clickEffect">
                                  <p:stCondLst>
                                    <p:cond delay="0"/>
                                  </p:stCondLst>
                                  <p:childTnLst>
                                    <p:set>
                                      <p:cBhvr>
                                        <p:cTn id="40" dur="1" fill="hold">
                                          <p:stCondLst>
                                            <p:cond delay="0"/>
                                          </p:stCondLst>
                                        </p:cTn>
                                        <p:tgtEl>
                                          <p:spTgt spid="4">
                                            <p:txEl>
                                              <p:pRg st="5" end="5"/>
                                            </p:txEl>
                                          </p:spTgt>
                                        </p:tgtEl>
                                        <p:attrNameLst>
                                          <p:attrName>style.visibility</p:attrName>
                                        </p:attrNameLst>
                                      </p:cBhvr>
                                      <p:to>
                                        <p:strVal val="visible"/>
                                      </p:to>
                                    </p:set>
                                    <p:animEffect transition="in" filter="fade">
                                      <p:cBhvr>
                                        <p:cTn id="41" dur="1000"/>
                                        <p:tgtEl>
                                          <p:spTgt spid="4">
                                            <p:txEl>
                                              <p:pRg st="5" end="5"/>
                                            </p:txEl>
                                          </p:spTgt>
                                        </p:tgtEl>
                                      </p:cBhvr>
                                    </p:animEffect>
                                    <p:anim calcmode="lin" valueType="num">
                                      <p:cBhvr>
                                        <p:cTn id="42"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3" dur="900" decel="100000" fill="hold"/>
                                        <p:tgtEl>
                                          <p:spTgt spid="4">
                                            <p:txEl>
                                              <p:pRg st="5" end="5"/>
                                            </p:txEl>
                                          </p:spTgt>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4">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37" presetClass="entr" presetSubtype="0" fill="hold" grpId="0" nodeType="clickEffect">
                                  <p:stCondLst>
                                    <p:cond delay="0"/>
                                  </p:stCondLst>
                                  <p:childTnLst>
                                    <p:set>
                                      <p:cBhvr>
                                        <p:cTn id="48" dur="1" fill="hold">
                                          <p:stCondLst>
                                            <p:cond delay="0"/>
                                          </p:stCondLst>
                                        </p:cTn>
                                        <p:tgtEl>
                                          <p:spTgt spid="4">
                                            <p:txEl>
                                              <p:pRg st="6" end="6"/>
                                            </p:txEl>
                                          </p:spTgt>
                                        </p:tgtEl>
                                        <p:attrNameLst>
                                          <p:attrName>style.visibility</p:attrName>
                                        </p:attrNameLst>
                                      </p:cBhvr>
                                      <p:to>
                                        <p:strVal val="visible"/>
                                      </p:to>
                                    </p:set>
                                    <p:animEffect transition="in" filter="fade">
                                      <p:cBhvr>
                                        <p:cTn id="49" dur="1000"/>
                                        <p:tgtEl>
                                          <p:spTgt spid="4">
                                            <p:txEl>
                                              <p:pRg st="6" end="6"/>
                                            </p:txEl>
                                          </p:spTgt>
                                        </p:tgtEl>
                                      </p:cBhvr>
                                    </p:animEffect>
                                    <p:anim calcmode="lin" valueType="num">
                                      <p:cBhvr>
                                        <p:cTn id="50"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51" dur="900" decel="100000" fill="hold"/>
                                        <p:tgtEl>
                                          <p:spTgt spid="4">
                                            <p:txEl>
                                              <p:pRg st="6" end="6"/>
                                            </p:txEl>
                                          </p:spTgt>
                                        </p:tgtEl>
                                        <p:attrNameLst>
                                          <p:attrName>ppt_y</p:attrName>
                                        </p:attrNameLst>
                                      </p:cBhvr>
                                      <p:tavLst>
                                        <p:tav tm="0">
                                          <p:val>
                                            <p:strVal val="#ppt_y+1"/>
                                          </p:val>
                                        </p:tav>
                                        <p:tav tm="100000">
                                          <p:val>
                                            <p:strVal val="#ppt_y-.03"/>
                                          </p:val>
                                        </p:tav>
                                      </p:tavLst>
                                    </p:anim>
                                    <p:anim calcmode="lin" valueType="num">
                                      <p:cBhvr>
                                        <p:cTn id="52" dur="100" accel="100000" fill="hold">
                                          <p:stCondLst>
                                            <p:cond delay="900"/>
                                          </p:stCondLst>
                                        </p:cTn>
                                        <p:tgtEl>
                                          <p:spTgt spid="4">
                                            <p:txEl>
                                              <p:pRg st="6" end="6"/>
                                            </p:txEl>
                                          </p:spTgt>
                                        </p:tgtEl>
                                        <p:attrNameLst>
                                          <p:attrName>ppt_y</p:attrName>
                                        </p:attrNameLst>
                                      </p:cBhvr>
                                      <p:tavLst>
                                        <p:tav tm="0">
                                          <p:val>
                                            <p:strVal val="#ppt_y-.03"/>
                                          </p:val>
                                        </p:tav>
                                        <p:tav tm="100000">
                                          <p:val>
                                            <p:strVal val="#ppt_y"/>
                                          </p:val>
                                        </p:tav>
                                      </p:tavLst>
                                    </p:anim>
                                  </p:childTnLst>
                                </p:cTn>
                              </p:par>
                              <p:par>
                                <p:cTn id="53" presetID="37" presetClass="entr" presetSubtype="0" fill="hold" grpId="0" nodeType="withEffect">
                                  <p:stCondLst>
                                    <p:cond delay="0"/>
                                  </p:stCondLst>
                                  <p:childTnLst>
                                    <p:set>
                                      <p:cBhvr>
                                        <p:cTn id="54" dur="1" fill="hold">
                                          <p:stCondLst>
                                            <p:cond delay="0"/>
                                          </p:stCondLst>
                                        </p:cTn>
                                        <p:tgtEl>
                                          <p:spTgt spid="4">
                                            <p:txEl>
                                              <p:pRg st="7" end="7"/>
                                            </p:txEl>
                                          </p:spTgt>
                                        </p:tgtEl>
                                        <p:attrNameLst>
                                          <p:attrName>style.visibility</p:attrName>
                                        </p:attrNameLst>
                                      </p:cBhvr>
                                      <p:to>
                                        <p:strVal val="visible"/>
                                      </p:to>
                                    </p:set>
                                    <p:animEffect transition="in" filter="fade">
                                      <p:cBhvr>
                                        <p:cTn id="55" dur="1000"/>
                                        <p:tgtEl>
                                          <p:spTgt spid="4">
                                            <p:txEl>
                                              <p:pRg st="7" end="7"/>
                                            </p:txEl>
                                          </p:spTgt>
                                        </p:tgtEl>
                                      </p:cBhvr>
                                    </p:animEffect>
                                    <p:anim calcmode="lin" valueType="num">
                                      <p:cBhvr>
                                        <p:cTn id="56"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7" dur="900" decel="100000" fill="hold"/>
                                        <p:tgtEl>
                                          <p:spTgt spid="4">
                                            <p:txEl>
                                              <p:pRg st="7" end="7"/>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4">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7" presetClass="entr" presetSubtype="0" fill="hold" grpId="0" nodeType="clickEffect">
                                  <p:stCondLst>
                                    <p:cond delay="0"/>
                                  </p:stCondLst>
                                  <p:childTnLst>
                                    <p:set>
                                      <p:cBhvr>
                                        <p:cTn id="62" dur="1" fill="hold">
                                          <p:stCondLst>
                                            <p:cond delay="0"/>
                                          </p:stCondLst>
                                        </p:cTn>
                                        <p:tgtEl>
                                          <p:spTgt spid="4">
                                            <p:txEl>
                                              <p:pRg st="8" end="8"/>
                                            </p:txEl>
                                          </p:spTgt>
                                        </p:tgtEl>
                                        <p:attrNameLst>
                                          <p:attrName>style.visibility</p:attrName>
                                        </p:attrNameLst>
                                      </p:cBhvr>
                                      <p:to>
                                        <p:strVal val="visible"/>
                                      </p:to>
                                    </p:set>
                                    <p:animEffect transition="in" filter="fade">
                                      <p:cBhvr>
                                        <p:cTn id="63" dur="1000"/>
                                        <p:tgtEl>
                                          <p:spTgt spid="4">
                                            <p:txEl>
                                              <p:pRg st="8" end="8"/>
                                            </p:txEl>
                                          </p:spTgt>
                                        </p:tgtEl>
                                      </p:cBhvr>
                                    </p:animEffect>
                                    <p:anim calcmode="lin" valueType="num">
                                      <p:cBhvr>
                                        <p:cTn id="64"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65" dur="900" decel="100000" fill="hold"/>
                                        <p:tgtEl>
                                          <p:spTgt spid="4">
                                            <p:txEl>
                                              <p:pRg st="8" end="8"/>
                                            </p:txEl>
                                          </p:spTgt>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4">
                                            <p:txEl>
                                              <p:pRg st="8" end="8"/>
                                            </p:txEl>
                                          </p:spTgt>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4">
                                            <p:txEl>
                                              <p:pRg st="9" end="9"/>
                                            </p:txEl>
                                          </p:spTgt>
                                        </p:tgtEl>
                                        <p:attrNameLst>
                                          <p:attrName>style.visibility</p:attrName>
                                        </p:attrNameLst>
                                      </p:cBhvr>
                                      <p:to>
                                        <p:strVal val="visible"/>
                                      </p:to>
                                    </p:set>
                                    <p:animEffect transition="in" filter="fade">
                                      <p:cBhvr>
                                        <p:cTn id="69" dur="1000"/>
                                        <p:tgtEl>
                                          <p:spTgt spid="4">
                                            <p:txEl>
                                              <p:pRg st="9" end="9"/>
                                            </p:txEl>
                                          </p:spTgt>
                                        </p:tgtEl>
                                      </p:cBhvr>
                                    </p:animEffect>
                                    <p:anim calcmode="lin" valueType="num">
                                      <p:cBhvr>
                                        <p:cTn id="70"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71" dur="900" decel="100000" fill="hold"/>
                                        <p:tgtEl>
                                          <p:spTgt spid="4">
                                            <p:txEl>
                                              <p:pRg st="9" end="9"/>
                                            </p:txEl>
                                          </p:spTgt>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4">
                                            <p:txEl>
                                              <p:pRg st="9" end="9"/>
                                            </p:txEl>
                                          </p:spTgt>
                                        </p:tgtEl>
                                        <p:attrNameLst>
                                          <p:attrName>ppt_y</p:attrName>
                                        </p:attrNameLst>
                                      </p:cBhvr>
                                      <p:tavLst>
                                        <p:tav tm="0">
                                          <p:val>
                                            <p:strVal val="#ppt_y-.03"/>
                                          </p:val>
                                        </p:tav>
                                        <p:tav tm="100000">
                                          <p:val>
                                            <p:strVal val="#ppt_y"/>
                                          </p:val>
                                        </p:tav>
                                      </p:tavLst>
                                    </p:anim>
                                  </p:childTnLst>
                                </p:cTn>
                              </p:par>
                              <p:par>
                                <p:cTn id="73" presetID="37" presetClass="entr" presetSubtype="0" fill="hold" grpId="0" nodeType="withEffect">
                                  <p:stCondLst>
                                    <p:cond delay="0"/>
                                  </p:stCondLst>
                                  <p:childTnLst>
                                    <p:set>
                                      <p:cBhvr>
                                        <p:cTn id="74" dur="1" fill="hold">
                                          <p:stCondLst>
                                            <p:cond delay="0"/>
                                          </p:stCondLst>
                                        </p:cTn>
                                        <p:tgtEl>
                                          <p:spTgt spid="4">
                                            <p:txEl>
                                              <p:pRg st="10" end="10"/>
                                            </p:txEl>
                                          </p:spTgt>
                                        </p:tgtEl>
                                        <p:attrNameLst>
                                          <p:attrName>style.visibility</p:attrName>
                                        </p:attrNameLst>
                                      </p:cBhvr>
                                      <p:to>
                                        <p:strVal val="visible"/>
                                      </p:to>
                                    </p:set>
                                    <p:animEffect transition="in" filter="fade">
                                      <p:cBhvr>
                                        <p:cTn id="75" dur="1000"/>
                                        <p:tgtEl>
                                          <p:spTgt spid="4">
                                            <p:txEl>
                                              <p:pRg st="10" end="10"/>
                                            </p:txEl>
                                          </p:spTgt>
                                        </p:tgtEl>
                                      </p:cBhvr>
                                    </p:animEffect>
                                    <p:anim calcmode="lin" valueType="num">
                                      <p:cBhvr>
                                        <p:cTn id="76"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77" dur="900" decel="100000" fill="hold"/>
                                        <p:tgtEl>
                                          <p:spTgt spid="4">
                                            <p:txEl>
                                              <p:pRg st="10" end="10"/>
                                            </p:txEl>
                                          </p:spTgt>
                                        </p:tgtEl>
                                        <p:attrNameLst>
                                          <p:attrName>ppt_y</p:attrName>
                                        </p:attrNameLst>
                                      </p:cBhvr>
                                      <p:tavLst>
                                        <p:tav tm="0">
                                          <p:val>
                                            <p:strVal val="#ppt_y+1"/>
                                          </p:val>
                                        </p:tav>
                                        <p:tav tm="100000">
                                          <p:val>
                                            <p:strVal val="#ppt_y-.03"/>
                                          </p:val>
                                        </p:tav>
                                      </p:tavLst>
                                    </p:anim>
                                    <p:anim calcmode="lin" valueType="num">
                                      <p:cBhvr>
                                        <p:cTn id="78" dur="100" accel="100000" fill="hold">
                                          <p:stCondLst>
                                            <p:cond delay="900"/>
                                          </p:stCondLst>
                                        </p:cTn>
                                        <p:tgtEl>
                                          <p:spTgt spid="4">
                                            <p:txEl>
                                              <p:pRg st="10" end="10"/>
                                            </p:txEl>
                                          </p:spTgt>
                                        </p:tgtEl>
                                        <p:attrNameLst>
                                          <p:attrName>ppt_y</p:attrName>
                                        </p:attrNameLst>
                                      </p:cBhvr>
                                      <p:tavLst>
                                        <p:tav tm="0">
                                          <p:val>
                                            <p:strVal val="#ppt_y-.03"/>
                                          </p:val>
                                        </p:tav>
                                        <p:tav tm="100000">
                                          <p:val>
                                            <p:strVal val="#ppt_y"/>
                                          </p:val>
                                        </p:tav>
                                      </p:tavLst>
                                    </p:anim>
                                  </p:childTnLst>
                                </p:cTn>
                              </p:par>
                              <p:par>
                                <p:cTn id="79" presetID="37" presetClass="entr" presetSubtype="0" fill="hold" grpId="0" nodeType="withEffect">
                                  <p:stCondLst>
                                    <p:cond delay="0"/>
                                  </p:stCondLst>
                                  <p:childTnLst>
                                    <p:set>
                                      <p:cBhvr>
                                        <p:cTn id="80" dur="1" fill="hold">
                                          <p:stCondLst>
                                            <p:cond delay="0"/>
                                          </p:stCondLst>
                                        </p:cTn>
                                        <p:tgtEl>
                                          <p:spTgt spid="4">
                                            <p:txEl>
                                              <p:pRg st="11" end="11"/>
                                            </p:txEl>
                                          </p:spTgt>
                                        </p:tgtEl>
                                        <p:attrNameLst>
                                          <p:attrName>style.visibility</p:attrName>
                                        </p:attrNameLst>
                                      </p:cBhvr>
                                      <p:to>
                                        <p:strVal val="visible"/>
                                      </p:to>
                                    </p:set>
                                    <p:animEffect transition="in" filter="fade">
                                      <p:cBhvr>
                                        <p:cTn id="81" dur="1000"/>
                                        <p:tgtEl>
                                          <p:spTgt spid="4">
                                            <p:txEl>
                                              <p:pRg st="11" end="11"/>
                                            </p:txEl>
                                          </p:spTgt>
                                        </p:tgtEl>
                                      </p:cBhvr>
                                    </p:animEffect>
                                    <p:anim calcmode="lin" valueType="num">
                                      <p:cBhvr>
                                        <p:cTn id="82"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83" dur="900" decel="100000" fill="hold"/>
                                        <p:tgtEl>
                                          <p:spTgt spid="4">
                                            <p:txEl>
                                              <p:pRg st="11" end="11"/>
                                            </p:txEl>
                                          </p:spTgt>
                                        </p:tgtEl>
                                        <p:attrNameLst>
                                          <p:attrName>ppt_y</p:attrName>
                                        </p:attrNameLst>
                                      </p:cBhvr>
                                      <p:tavLst>
                                        <p:tav tm="0">
                                          <p:val>
                                            <p:strVal val="#ppt_y+1"/>
                                          </p:val>
                                        </p:tav>
                                        <p:tav tm="100000">
                                          <p:val>
                                            <p:strVal val="#ppt_y-.03"/>
                                          </p:val>
                                        </p:tav>
                                      </p:tavLst>
                                    </p:anim>
                                    <p:anim calcmode="lin" valueType="num">
                                      <p:cBhvr>
                                        <p:cTn id="84" dur="100" accel="100000" fill="hold">
                                          <p:stCondLst>
                                            <p:cond delay="900"/>
                                          </p:stCondLst>
                                        </p:cTn>
                                        <p:tgtEl>
                                          <p:spTgt spid="4">
                                            <p:txEl>
                                              <p:pRg st="11" end="11"/>
                                            </p:txEl>
                                          </p:spTgt>
                                        </p:tgtEl>
                                        <p:attrNameLst>
                                          <p:attrName>ppt_y</p:attrName>
                                        </p:attrNameLst>
                                      </p:cBhvr>
                                      <p:tavLst>
                                        <p:tav tm="0">
                                          <p:val>
                                            <p:strVal val="#ppt_y-.03"/>
                                          </p:val>
                                        </p:tav>
                                        <p:tav tm="100000">
                                          <p:val>
                                            <p:strVal val="#ppt_y"/>
                                          </p:val>
                                        </p:tav>
                                      </p:tavLst>
                                    </p:anim>
                                  </p:childTnLst>
                                </p:cTn>
                              </p:par>
                              <p:par>
                                <p:cTn id="85" presetID="37" presetClass="entr" presetSubtype="0" fill="hold" grpId="0" nodeType="withEffect">
                                  <p:stCondLst>
                                    <p:cond delay="0"/>
                                  </p:stCondLst>
                                  <p:childTnLst>
                                    <p:set>
                                      <p:cBhvr>
                                        <p:cTn id="86" dur="1" fill="hold">
                                          <p:stCondLst>
                                            <p:cond delay="0"/>
                                          </p:stCondLst>
                                        </p:cTn>
                                        <p:tgtEl>
                                          <p:spTgt spid="4">
                                            <p:txEl>
                                              <p:pRg st="12" end="12"/>
                                            </p:txEl>
                                          </p:spTgt>
                                        </p:tgtEl>
                                        <p:attrNameLst>
                                          <p:attrName>style.visibility</p:attrName>
                                        </p:attrNameLst>
                                      </p:cBhvr>
                                      <p:to>
                                        <p:strVal val="visible"/>
                                      </p:to>
                                    </p:set>
                                    <p:animEffect transition="in" filter="fade">
                                      <p:cBhvr>
                                        <p:cTn id="87" dur="1000"/>
                                        <p:tgtEl>
                                          <p:spTgt spid="4">
                                            <p:txEl>
                                              <p:pRg st="12" end="12"/>
                                            </p:txEl>
                                          </p:spTgt>
                                        </p:tgtEl>
                                      </p:cBhvr>
                                    </p:animEffect>
                                    <p:anim calcmode="lin" valueType="num">
                                      <p:cBhvr>
                                        <p:cTn id="88"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89" dur="900" decel="100000" fill="hold"/>
                                        <p:tgtEl>
                                          <p:spTgt spid="4">
                                            <p:txEl>
                                              <p:pRg st="12" end="12"/>
                                            </p:txEl>
                                          </p:spTgt>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4">
                                            <p:txEl>
                                              <p:pRg st="12" end="12"/>
                                            </p:txEl>
                                          </p:spTgt>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4">
                                            <p:txEl>
                                              <p:pRg st="13" end="13"/>
                                            </p:txEl>
                                          </p:spTgt>
                                        </p:tgtEl>
                                        <p:attrNameLst>
                                          <p:attrName>style.visibility</p:attrName>
                                        </p:attrNameLst>
                                      </p:cBhvr>
                                      <p:to>
                                        <p:strVal val="visible"/>
                                      </p:to>
                                    </p:set>
                                    <p:animEffect transition="in" filter="fade">
                                      <p:cBhvr>
                                        <p:cTn id="93" dur="1000"/>
                                        <p:tgtEl>
                                          <p:spTgt spid="4">
                                            <p:txEl>
                                              <p:pRg st="13" end="13"/>
                                            </p:txEl>
                                          </p:spTgt>
                                        </p:tgtEl>
                                      </p:cBhvr>
                                    </p:animEffect>
                                    <p:anim calcmode="lin" valueType="num">
                                      <p:cBhvr>
                                        <p:cTn id="94" dur="1000" fill="hold"/>
                                        <p:tgtEl>
                                          <p:spTgt spid="4">
                                            <p:txEl>
                                              <p:pRg st="13" end="13"/>
                                            </p:txEl>
                                          </p:spTgt>
                                        </p:tgtEl>
                                        <p:attrNameLst>
                                          <p:attrName>ppt_x</p:attrName>
                                        </p:attrNameLst>
                                      </p:cBhvr>
                                      <p:tavLst>
                                        <p:tav tm="0">
                                          <p:val>
                                            <p:strVal val="#ppt_x"/>
                                          </p:val>
                                        </p:tav>
                                        <p:tav tm="100000">
                                          <p:val>
                                            <p:strVal val="#ppt_x"/>
                                          </p:val>
                                        </p:tav>
                                      </p:tavLst>
                                    </p:anim>
                                    <p:anim calcmode="lin" valueType="num">
                                      <p:cBhvr>
                                        <p:cTn id="95" dur="900" decel="100000" fill="hold"/>
                                        <p:tgtEl>
                                          <p:spTgt spid="4">
                                            <p:txEl>
                                              <p:pRg st="13" end="13"/>
                                            </p:txEl>
                                          </p:spTgt>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4">
                                            <p:txEl>
                                              <p:pRg st="13" end="13"/>
                                            </p:txEl>
                                          </p:spTgt>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4">
                                            <p:txEl>
                                              <p:pRg st="14" end="14"/>
                                            </p:txEl>
                                          </p:spTgt>
                                        </p:tgtEl>
                                        <p:attrNameLst>
                                          <p:attrName>style.visibility</p:attrName>
                                        </p:attrNameLst>
                                      </p:cBhvr>
                                      <p:to>
                                        <p:strVal val="visible"/>
                                      </p:to>
                                    </p:set>
                                    <p:animEffect transition="in" filter="fade">
                                      <p:cBhvr>
                                        <p:cTn id="99" dur="1000"/>
                                        <p:tgtEl>
                                          <p:spTgt spid="4">
                                            <p:txEl>
                                              <p:pRg st="14" end="14"/>
                                            </p:txEl>
                                          </p:spTgt>
                                        </p:tgtEl>
                                      </p:cBhvr>
                                    </p:animEffect>
                                    <p:anim calcmode="lin" valueType="num">
                                      <p:cBhvr>
                                        <p:cTn id="100" dur="1000" fill="hold"/>
                                        <p:tgtEl>
                                          <p:spTgt spid="4">
                                            <p:txEl>
                                              <p:pRg st="14" end="14"/>
                                            </p:txEl>
                                          </p:spTgt>
                                        </p:tgtEl>
                                        <p:attrNameLst>
                                          <p:attrName>ppt_x</p:attrName>
                                        </p:attrNameLst>
                                      </p:cBhvr>
                                      <p:tavLst>
                                        <p:tav tm="0">
                                          <p:val>
                                            <p:strVal val="#ppt_x"/>
                                          </p:val>
                                        </p:tav>
                                        <p:tav tm="100000">
                                          <p:val>
                                            <p:strVal val="#ppt_x"/>
                                          </p:val>
                                        </p:tav>
                                      </p:tavLst>
                                    </p:anim>
                                    <p:anim calcmode="lin" valueType="num">
                                      <p:cBhvr>
                                        <p:cTn id="101" dur="900" decel="100000" fill="hold"/>
                                        <p:tgtEl>
                                          <p:spTgt spid="4">
                                            <p:txEl>
                                              <p:pRg st="14" end="14"/>
                                            </p:txEl>
                                          </p:spTgt>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4">
                                            <p:txEl>
                                              <p:pRg st="14" end="14"/>
                                            </p:txEl>
                                          </p:spTgt>
                                        </p:tgtEl>
                                        <p:attrNameLst>
                                          <p:attrName>ppt_y</p:attrName>
                                        </p:attrNameLst>
                                      </p:cBhvr>
                                      <p:tavLst>
                                        <p:tav tm="0">
                                          <p:val>
                                            <p:strVal val="#ppt_y-.03"/>
                                          </p:val>
                                        </p:tav>
                                        <p:tav tm="100000">
                                          <p:val>
                                            <p:strVal val="#ppt_y"/>
                                          </p:val>
                                        </p:tav>
                                      </p:tavLst>
                                    </p:anim>
                                  </p:childTnLst>
                                </p:cTn>
                              </p:par>
                              <p:par>
                                <p:cTn id="103" presetID="37" presetClass="entr" presetSubtype="0" fill="hold" grpId="0" nodeType="withEffect">
                                  <p:stCondLst>
                                    <p:cond delay="0"/>
                                  </p:stCondLst>
                                  <p:childTnLst>
                                    <p:set>
                                      <p:cBhvr>
                                        <p:cTn id="104" dur="1" fill="hold">
                                          <p:stCondLst>
                                            <p:cond delay="0"/>
                                          </p:stCondLst>
                                        </p:cTn>
                                        <p:tgtEl>
                                          <p:spTgt spid="4">
                                            <p:txEl>
                                              <p:pRg st="15" end="15"/>
                                            </p:txEl>
                                          </p:spTgt>
                                        </p:tgtEl>
                                        <p:attrNameLst>
                                          <p:attrName>style.visibility</p:attrName>
                                        </p:attrNameLst>
                                      </p:cBhvr>
                                      <p:to>
                                        <p:strVal val="visible"/>
                                      </p:to>
                                    </p:set>
                                    <p:animEffect transition="in" filter="fade">
                                      <p:cBhvr>
                                        <p:cTn id="105" dur="1000"/>
                                        <p:tgtEl>
                                          <p:spTgt spid="4">
                                            <p:txEl>
                                              <p:pRg st="15" end="15"/>
                                            </p:txEl>
                                          </p:spTgt>
                                        </p:tgtEl>
                                      </p:cBhvr>
                                    </p:animEffect>
                                    <p:anim calcmode="lin" valueType="num">
                                      <p:cBhvr>
                                        <p:cTn id="106" dur="1000" fill="hold"/>
                                        <p:tgtEl>
                                          <p:spTgt spid="4">
                                            <p:txEl>
                                              <p:pRg st="15" end="15"/>
                                            </p:txEl>
                                          </p:spTgt>
                                        </p:tgtEl>
                                        <p:attrNameLst>
                                          <p:attrName>ppt_x</p:attrName>
                                        </p:attrNameLst>
                                      </p:cBhvr>
                                      <p:tavLst>
                                        <p:tav tm="0">
                                          <p:val>
                                            <p:strVal val="#ppt_x"/>
                                          </p:val>
                                        </p:tav>
                                        <p:tav tm="100000">
                                          <p:val>
                                            <p:strVal val="#ppt_x"/>
                                          </p:val>
                                        </p:tav>
                                      </p:tavLst>
                                    </p:anim>
                                    <p:anim calcmode="lin" valueType="num">
                                      <p:cBhvr>
                                        <p:cTn id="107" dur="900" decel="100000" fill="hold"/>
                                        <p:tgtEl>
                                          <p:spTgt spid="4">
                                            <p:txEl>
                                              <p:pRg st="15" end="15"/>
                                            </p:txEl>
                                          </p:spTgt>
                                        </p:tgtEl>
                                        <p:attrNameLst>
                                          <p:attrName>ppt_y</p:attrName>
                                        </p:attrNameLst>
                                      </p:cBhvr>
                                      <p:tavLst>
                                        <p:tav tm="0">
                                          <p:val>
                                            <p:strVal val="#ppt_y+1"/>
                                          </p:val>
                                        </p:tav>
                                        <p:tav tm="100000">
                                          <p:val>
                                            <p:strVal val="#ppt_y-.03"/>
                                          </p:val>
                                        </p:tav>
                                      </p:tavLst>
                                    </p:anim>
                                    <p:anim calcmode="lin" valueType="num">
                                      <p:cBhvr>
                                        <p:cTn id="108" dur="100" accel="100000" fill="hold">
                                          <p:stCondLst>
                                            <p:cond delay="900"/>
                                          </p:stCondLst>
                                        </p:cTn>
                                        <p:tgtEl>
                                          <p:spTgt spid="4">
                                            <p:txEl>
                                              <p:pRg st="15" end="15"/>
                                            </p:txEl>
                                          </p:spTgt>
                                        </p:tgtEl>
                                        <p:attrNameLst>
                                          <p:attrName>ppt_y</p:attrName>
                                        </p:attrNameLst>
                                      </p:cBhvr>
                                      <p:tavLst>
                                        <p:tav tm="0">
                                          <p:val>
                                            <p:strVal val="#ppt_y-.03"/>
                                          </p:val>
                                        </p:tav>
                                        <p:tav tm="100000">
                                          <p:val>
                                            <p:strVal val="#ppt_y"/>
                                          </p:val>
                                        </p:tav>
                                      </p:tavLst>
                                    </p:anim>
                                  </p:childTnLst>
                                </p:cTn>
                              </p:par>
                              <p:par>
                                <p:cTn id="109" presetID="37" presetClass="entr" presetSubtype="0" fill="hold" grpId="0" nodeType="withEffect">
                                  <p:stCondLst>
                                    <p:cond delay="0"/>
                                  </p:stCondLst>
                                  <p:childTnLst>
                                    <p:set>
                                      <p:cBhvr>
                                        <p:cTn id="110" dur="1" fill="hold">
                                          <p:stCondLst>
                                            <p:cond delay="0"/>
                                          </p:stCondLst>
                                        </p:cTn>
                                        <p:tgtEl>
                                          <p:spTgt spid="4">
                                            <p:txEl>
                                              <p:pRg st="16" end="16"/>
                                            </p:txEl>
                                          </p:spTgt>
                                        </p:tgtEl>
                                        <p:attrNameLst>
                                          <p:attrName>style.visibility</p:attrName>
                                        </p:attrNameLst>
                                      </p:cBhvr>
                                      <p:to>
                                        <p:strVal val="visible"/>
                                      </p:to>
                                    </p:set>
                                    <p:animEffect transition="in" filter="fade">
                                      <p:cBhvr>
                                        <p:cTn id="111" dur="1000"/>
                                        <p:tgtEl>
                                          <p:spTgt spid="4">
                                            <p:txEl>
                                              <p:pRg st="16" end="16"/>
                                            </p:txEl>
                                          </p:spTgt>
                                        </p:tgtEl>
                                      </p:cBhvr>
                                    </p:animEffect>
                                    <p:anim calcmode="lin" valueType="num">
                                      <p:cBhvr>
                                        <p:cTn id="112" dur="1000" fill="hold"/>
                                        <p:tgtEl>
                                          <p:spTgt spid="4">
                                            <p:txEl>
                                              <p:pRg st="16" end="16"/>
                                            </p:txEl>
                                          </p:spTgt>
                                        </p:tgtEl>
                                        <p:attrNameLst>
                                          <p:attrName>ppt_x</p:attrName>
                                        </p:attrNameLst>
                                      </p:cBhvr>
                                      <p:tavLst>
                                        <p:tav tm="0">
                                          <p:val>
                                            <p:strVal val="#ppt_x"/>
                                          </p:val>
                                        </p:tav>
                                        <p:tav tm="100000">
                                          <p:val>
                                            <p:strVal val="#ppt_x"/>
                                          </p:val>
                                        </p:tav>
                                      </p:tavLst>
                                    </p:anim>
                                    <p:anim calcmode="lin" valueType="num">
                                      <p:cBhvr>
                                        <p:cTn id="113" dur="900" decel="100000" fill="hold"/>
                                        <p:tgtEl>
                                          <p:spTgt spid="4">
                                            <p:txEl>
                                              <p:pRg st="16" end="16"/>
                                            </p:txEl>
                                          </p:spTgt>
                                        </p:tgtEl>
                                        <p:attrNameLst>
                                          <p:attrName>ppt_y</p:attrName>
                                        </p:attrNameLst>
                                      </p:cBhvr>
                                      <p:tavLst>
                                        <p:tav tm="0">
                                          <p:val>
                                            <p:strVal val="#ppt_y+1"/>
                                          </p:val>
                                        </p:tav>
                                        <p:tav tm="100000">
                                          <p:val>
                                            <p:strVal val="#ppt_y-.03"/>
                                          </p:val>
                                        </p:tav>
                                      </p:tavLst>
                                    </p:anim>
                                    <p:anim calcmode="lin" valueType="num">
                                      <p:cBhvr>
                                        <p:cTn id="114" dur="100" accel="100000" fill="hold">
                                          <p:stCondLst>
                                            <p:cond delay="900"/>
                                          </p:stCondLst>
                                        </p:cTn>
                                        <p:tgtEl>
                                          <p:spTgt spid="4">
                                            <p:txEl>
                                              <p:pRg st="16" end="16"/>
                                            </p:txEl>
                                          </p:spTgt>
                                        </p:tgtEl>
                                        <p:attrNameLst>
                                          <p:attrName>ppt_y</p:attrName>
                                        </p:attrNameLst>
                                      </p:cBhvr>
                                      <p:tavLst>
                                        <p:tav tm="0">
                                          <p:val>
                                            <p:strVal val="#ppt_y-.03"/>
                                          </p:val>
                                        </p:tav>
                                        <p:tav tm="100000">
                                          <p:val>
                                            <p:strVal val="#ppt_y"/>
                                          </p:val>
                                        </p:tav>
                                      </p:tavLst>
                                    </p:anim>
                                  </p:childTnLst>
                                </p:cTn>
                              </p:par>
                              <p:par>
                                <p:cTn id="115" presetID="37" presetClass="entr" presetSubtype="0" fill="hold" grpId="0" nodeType="withEffect">
                                  <p:stCondLst>
                                    <p:cond delay="0"/>
                                  </p:stCondLst>
                                  <p:childTnLst>
                                    <p:set>
                                      <p:cBhvr>
                                        <p:cTn id="116" dur="1" fill="hold">
                                          <p:stCondLst>
                                            <p:cond delay="0"/>
                                          </p:stCondLst>
                                        </p:cTn>
                                        <p:tgtEl>
                                          <p:spTgt spid="4">
                                            <p:txEl>
                                              <p:pRg st="17" end="17"/>
                                            </p:txEl>
                                          </p:spTgt>
                                        </p:tgtEl>
                                        <p:attrNameLst>
                                          <p:attrName>style.visibility</p:attrName>
                                        </p:attrNameLst>
                                      </p:cBhvr>
                                      <p:to>
                                        <p:strVal val="visible"/>
                                      </p:to>
                                    </p:set>
                                    <p:animEffect transition="in" filter="fade">
                                      <p:cBhvr>
                                        <p:cTn id="117" dur="1000"/>
                                        <p:tgtEl>
                                          <p:spTgt spid="4">
                                            <p:txEl>
                                              <p:pRg st="17" end="17"/>
                                            </p:txEl>
                                          </p:spTgt>
                                        </p:tgtEl>
                                      </p:cBhvr>
                                    </p:animEffect>
                                    <p:anim calcmode="lin" valueType="num">
                                      <p:cBhvr>
                                        <p:cTn id="118" dur="1000" fill="hold"/>
                                        <p:tgtEl>
                                          <p:spTgt spid="4">
                                            <p:txEl>
                                              <p:pRg st="17" end="17"/>
                                            </p:txEl>
                                          </p:spTgt>
                                        </p:tgtEl>
                                        <p:attrNameLst>
                                          <p:attrName>ppt_x</p:attrName>
                                        </p:attrNameLst>
                                      </p:cBhvr>
                                      <p:tavLst>
                                        <p:tav tm="0">
                                          <p:val>
                                            <p:strVal val="#ppt_x"/>
                                          </p:val>
                                        </p:tav>
                                        <p:tav tm="100000">
                                          <p:val>
                                            <p:strVal val="#ppt_x"/>
                                          </p:val>
                                        </p:tav>
                                      </p:tavLst>
                                    </p:anim>
                                    <p:anim calcmode="lin" valueType="num">
                                      <p:cBhvr>
                                        <p:cTn id="119" dur="900" decel="100000" fill="hold"/>
                                        <p:tgtEl>
                                          <p:spTgt spid="4">
                                            <p:txEl>
                                              <p:pRg st="17" end="17"/>
                                            </p:txEl>
                                          </p:spTgt>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4">
                                            <p:txEl>
                                              <p:pRg st="17" end="17"/>
                                            </p:txEl>
                                          </p:spTgt>
                                        </p:tgtEl>
                                        <p:attrNameLst>
                                          <p:attrName>ppt_y</p:attrName>
                                        </p:attrNameLst>
                                      </p:cBhvr>
                                      <p:tavLst>
                                        <p:tav tm="0">
                                          <p:val>
                                            <p:strVal val="#ppt_y-.03"/>
                                          </p:val>
                                        </p:tav>
                                        <p:tav tm="100000">
                                          <p:val>
                                            <p:strVal val="#ppt_y"/>
                                          </p:val>
                                        </p:tav>
                                      </p:tavLst>
                                    </p:anim>
                                  </p:childTnLst>
                                </p:cTn>
                              </p:par>
                            </p:childTnLst>
                          </p:cTn>
                        </p:par>
                      </p:childTnLst>
                    </p:cTn>
                  </p:par>
                  <p:par>
                    <p:cTn id="121" fill="hold">
                      <p:stCondLst>
                        <p:cond delay="indefinite"/>
                      </p:stCondLst>
                      <p:childTnLst>
                        <p:par>
                          <p:cTn id="122" fill="hold">
                            <p:stCondLst>
                              <p:cond delay="0"/>
                            </p:stCondLst>
                            <p:childTnLst>
                              <p:par>
                                <p:cTn id="123" presetID="37" presetClass="entr" presetSubtype="0" fill="hold" grpId="0" nodeType="clickEffect">
                                  <p:stCondLst>
                                    <p:cond delay="0"/>
                                  </p:stCondLst>
                                  <p:childTnLst>
                                    <p:set>
                                      <p:cBhvr>
                                        <p:cTn id="124" dur="1" fill="hold">
                                          <p:stCondLst>
                                            <p:cond delay="0"/>
                                          </p:stCondLst>
                                        </p:cTn>
                                        <p:tgtEl>
                                          <p:spTgt spid="4">
                                            <p:txEl>
                                              <p:pRg st="18" end="18"/>
                                            </p:txEl>
                                          </p:spTgt>
                                        </p:tgtEl>
                                        <p:attrNameLst>
                                          <p:attrName>style.visibility</p:attrName>
                                        </p:attrNameLst>
                                      </p:cBhvr>
                                      <p:to>
                                        <p:strVal val="visible"/>
                                      </p:to>
                                    </p:set>
                                    <p:animEffect transition="in" filter="fade">
                                      <p:cBhvr>
                                        <p:cTn id="125" dur="1000"/>
                                        <p:tgtEl>
                                          <p:spTgt spid="4">
                                            <p:txEl>
                                              <p:pRg st="18" end="18"/>
                                            </p:txEl>
                                          </p:spTgt>
                                        </p:tgtEl>
                                      </p:cBhvr>
                                    </p:animEffect>
                                    <p:anim calcmode="lin" valueType="num">
                                      <p:cBhvr>
                                        <p:cTn id="126" dur="1000" fill="hold"/>
                                        <p:tgtEl>
                                          <p:spTgt spid="4">
                                            <p:txEl>
                                              <p:pRg st="18" end="18"/>
                                            </p:txEl>
                                          </p:spTgt>
                                        </p:tgtEl>
                                        <p:attrNameLst>
                                          <p:attrName>ppt_x</p:attrName>
                                        </p:attrNameLst>
                                      </p:cBhvr>
                                      <p:tavLst>
                                        <p:tav tm="0">
                                          <p:val>
                                            <p:strVal val="#ppt_x"/>
                                          </p:val>
                                        </p:tav>
                                        <p:tav tm="100000">
                                          <p:val>
                                            <p:strVal val="#ppt_x"/>
                                          </p:val>
                                        </p:tav>
                                      </p:tavLst>
                                    </p:anim>
                                    <p:anim calcmode="lin" valueType="num">
                                      <p:cBhvr>
                                        <p:cTn id="127" dur="900" decel="100000" fill="hold"/>
                                        <p:tgtEl>
                                          <p:spTgt spid="4">
                                            <p:txEl>
                                              <p:pRg st="18" end="18"/>
                                            </p:txEl>
                                          </p:spTgt>
                                        </p:tgtEl>
                                        <p:attrNameLst>
                                          <p:attrName>ppt_y</p:attrName>
                                        </p:attrNameLst>
                                      </p:cBhvr>
                                      <p:tavLst>
                                        <p:tav tm="0">
                                          <p:val>
                                            <p:strVal val="#ppt_y+1"/>
                                          </p:val>
                                        </p:tav>
                                        <p:tav tm="100000">
                                          <p:val>
                                            <p:strVal val="#ppt_y-.03"/>
                                          </p:val>
                                        </p:tav>
                                      </p:tavLst>
                                    </p:anim>
                                    <p:anim calcmode="lin" valueType="num">
                                      <p:cBhvr>
                                        <p:cTn id="128" dur="100" accel="100000" fill="hold">
                                          <p:stCondLst>
                                            <p:cond delay="900"/>
                                          </p:stCondLst>
                                        </p:cTn>
                                        <p:tgtEl>
                                          <p:spTgt spid="4">
                                            <p:txEl>
                                              <p:pRg st="18" end="18"/>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Higher Education in Minnesota	</a:t>
            </a:r>
            <a:endParaRPr lang="en-US" dirty="0"/>
          </a:p>
        </p:txBody>
      </p:sp>
      <p:sp>
        <p:nvSpPr>
          <p:cNvPr id="3" name="Content Placeholder 2"/>
          <p:cNvSpPr>
            <a:spLocks noGrp="1"/>
          </p:cNvSpPr>
          <p:nvPr>
            <p:ph idx="1"/>
          </p:nvPr>
        </p:nvSpPr>
        <p:spPr/>
        <p:txBody>
          <a:bodyPr>
            <a:normAutofit lnSpcReduction="10000"/>
          </a:bodyPr>
          <a:lstStyle/>
          <a:p>
            <a:r>
              <a:rPr lang="en-US" dirty="0" smtClean="0"/>
              <a:t>Minnesota State Colleges and Universities (</a:t>
            </a:r>
            <a:r>
              <a:rPr lang="en-US" dirty="0" err="1" smtClean="0"/>
              <a:t>MnSCU</a:t>
            </a:r>
            <a:r>
              <a:rPr lang="en-US" dirty="0" smtClean="0"/>
              <a:t>) system includes all public schools except the University of Minnesota</a:t>
            </a:r>
          </a:p>
          <a:p>
            <a:r>
              <a:rPr lang="en-US" dirty="0" smtClean="0"/>
              <a:t>State and tuition funded, more than half of funding comes from tuition</a:t>
            </a:r>
          </a:p>
          <a:p>
            <a:r>
              <a:rPr lang="en-US" dirty="0" smtClean="0"/>
              <a:t>Shared governance: includes Legislature, Board of Trustees, Chancellor, Presidents, Students, Faculty and Staff</a:t>
            </a:r>
          </a:p>
          <a:p>
            <a:r>
              <a:rPr lang="en-US" dirty="0" smtClean="0"/>
              <a:t>2013-2014 Tuition and Fees</a:t>
            </a:r>
          </a:p>
          <a:p>
            <a:pPr lvl="1"/>
            <a:r>
              <a:rPr lang="en-US" dirty="0" smtClean="0"/>
              <a:t>Bemidji: 			$9,757</a:t>
            </a:r>
          </a:p>
          <a:p>
            <a:pPr lvl="1"/>
            <a:r>
              <a:rPr lang="en-US" dirty="0" smtClean="0"/>
              <a:t>MSU Mankato:		$7,558</a:t>
            </a:r>
          </a:p>
          <a:p>
            <a:pPr lvl="1"/>
            <a:r>
              <a:rPr lang="en-US" dirty="0" smtClean="0"/>
              <a:t>Metropolitan:		$6,642</a:t>
            </a:r>
          </a:p>
          <a:p>
            <a:pPr lvl="1"/>
            <a:r>
              <a:rPr lang="en-US" dirty="0" smtClean="0"/>
              <a:t>MSU Moorhead:		$7,819</a:t>
            </a:r>
          </a:p>
          <a:p>
            <a:pPr lvl="1"/>
            <a:r>
              <a:rPr lang="en-US" dirty="0" smtClean="0"/>
              <a:t>St. Cloud:			$7,514</a:t>
            </a:r>
          </a:p>
          <a:p>
            <a:pPr lvl="1"/>
            <a:r>
              <a:rPr lang="en-US" dirty="0" smtClean="0"/>
              <a:t>SMSU:			$8.062</a:t>
            </a:r>
          </a:p>
          <a:p>
            <a:pPr lvl="1"/>
            <a:r>
              <a:rPr lang="en-US" dirty="0" smtClean="0"/>
              <a:t>Winona:			$8,736</a:t>
            </a:r>
            <a:endParaRPr lang="en-US" dirty="0"/>
          </a:p>
        </p:txBody>
      </p:sp>
    </p:spTree>
    <p:extLst>
      <p:ext uri="{BB962C8B-B14F-4D97-AF65-F5344CB8AC3E}">
        <p14:creationId xmlns:p14="http://schemas.microsoft.com/office/powerpoint/2010/main" val="3537837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accel="50000" decel="5000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accel="50000" decel="5000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accel="50000" decel="5000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accel="50000" decel="50000"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accel="50000" decel="50000"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accel="50000" decel="50000" fill="hold" grpId="0"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4" accel="50000" decel="50000" fill="hold" grpId="0"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7" presetID="2" presetClass="entr" presetSubtype="4" accel="50000" decel="50000" fill="hold" grpId="0" nodeType="with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par>
                                <p:cTn id="51" presetID="2" presetClass="entr" presetSubtype="4" accel="50000" decel="50000" fill="hold" grpId="0" nodeType="with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anim calcmode="lin" valueType="num">
                                      <p:cBhvr additive="base">
                                        <p:cTn id="5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MSUSA Successes: Saving you $</a:t>
            </a:r>
            <a:endParaRPr lang="en-US" sz="3200" dirty="0"/>
          </a:p>
        </p:txBody>
      </p:sp>
      <p:sp>
        <p:nvSpPr>
          <p:cNvPr id="3" name="Content Placeholder 2"/>
          <p:cNvSpPr>
            <a:spLocks noGrp="1"/>
          </p:cNvSpPr>
          <p:nvPr>
            <p:ph idx="1"/>
          </p:nvPr>
        </p:nvSpPr>
        <p:spPr/>
        <p:txBody>
          <a:bodyPr>
            <a:normAutofit/>
          </a:bodyPr>
          <a:lstStyle/>
          <a:p>
            <a:pPr fontAlgn="ctr"/>
            <a:r>
              <a:rPr lang="en-US" sz="2400" dirty="0" smtClean="0"/>
              <a:t>2-year tuition freeze for all state university students. (2013-2015)</a:t>
            </a:r>
          </a:p>
          <a:p>
            <a:pPr lvl="1" fontAlgn="ctr"/>
            <a:r>
              <a:rPr lang="en-US" dirty="0" smtClean="0"/>
              <a:t>$102 Million Dollars of New Investment in State Universities</a:t>
            </a:r>
          </a:p>
          <a:p>
            <a:pPr fontAlgn="ctr"/>
            <a:r>
              <a:rPr lang="en-US" dirty="0" smtClean="0"/>
              <a:t>S75.4 million in new funds for the State Grant Program (2013-2015)</a:t>
            </a:r>
          </a:p>
          <a:p>
            <a:pPr lvl="1" fontAlgn="ctr"/>
            <a:r>
              <a:rPr lang="en-US" dirty="0" smtClean="0"/>
              <a:t>Increase in Living Miscellaneous Expense from $7,000 to $7,900</a:t>
            </a:r>
          </a:p>
          <a:p>
            <a:pPr fontAlgn="ctr"/>
            <a:r>
              <a:rPr lang="en-US" dirty="0" smtClean="0"/>
              <a:t>State Grant Pilot Program that will make State Grant Program more equitable for working students </a:t>
            </a:r>
          </a:p>
          <a:p>
            <a:pPr fontAlgn="ctr"/>
            <a:r>
              <a:rPr lang="en-US" dirty="0" smtClean="0"/>
              <a:t>Open Education Resource Study and Cost Reduction Plan</a:t>
            </a:r>
          </a:p>
          <a:p>
            <a:pPr lvl="1" fontAlgn="ctr"/>
            <a:r>
              <a:rPr lang="en-US" dirty="0" err="1" smtClean="0"/>
              <a:t>MnSCU</a:t>
            </a:r>
            <a:r>
              <a:rPr lang="en-US" dirty="0" smtClean="0"/>
              <a:t> must formulate a plan to reduce students costs related to instructional materials by at least 1 percent. </a:t>
            </a:r>
          </a:p>
          <a:p>
            <a:pPr fontAlgn="ctr"/>
            <a:endParaRPr lang="en-US" dirty="0" smtClean="0"/>
          </a:p>
          <a:p>
            <a:pPr lvl="1" fontAlgn="ctr"/>
            <a:endParaRPr lang="en-US" dirty="0" smtClean="0"/>
          </a:p>
          <a:p>
            <a:pPr lvl="0" fontAlgn="ctr">
              <a:buNone/>
            </a:pPr>
            <a:endParaRPr lang="en-US" sz="2400" dirty="0" smtClean="0"/>
          </a:p>
        </p:txBody>
      </p:sp>
    </p:spTree>
    <p:extLst>
      <p:ext uri="{BB962C8B-B14F-4D97-AF65-F5344CB8AC3E}">
        <p14:creationId xmlns:p14="http://schemas.microsoft.com/office/powerpoint/2010/main" val="3816548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3">
                                            <p:txEl>
                                              <p:pRg st="0" end="0"/>
                                            </p:txEl>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2" end="2"/>
                                            </p:txEl>
                                          </p:spTgt>
                                        </p:tgtEl>
                                      </p:cBhvr>
                                    </p:animEffect>
                                  </p:childTnLst>
                                </p:cTn>
                              </p:par>
                              <p:par>
                                <p:cTn id="22" presetID="55"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p:cTn id="24"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5"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2"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p:cTn id="38"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39"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0" dur="500"/>
                                        <p:tgtEl>
                                          <p:spTgt spid="3">
                                            <p:txEl>
                                              <p:pRg st="5" end="5"/>
                                            </p:txEl>
                                          </p:spTgt>
                                        </p:tgtEl>
                                      </p:cBhvr>
                                    </p:animEffect>
                                  </p:childTnLst>
                                </p:cTn>
                              </p:par>
                              <p:par>
                                <p:cTn id="41" presetID="55" presetClass="entr" presetSubtype="0" fill="hold" grpId="0"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44"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4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MSUSA Successes: Increasing Opportunity  </a:t>
            </a:r>
            <a:endParaRPr lang="en-US" sz="3200" dirty="0"/>
          </a:p>
        </p:txBody>
      </p:sp>
      <p:sp>
        <p:nvSpPr>
          <p:cNvPr id="3" name="Content Placeholder 2"/>
          <p:cNvSpPr>
            <a:spLocks noGrp="1"/>
          </p:cNvSpPr>
          <p:nvPr>
            <p:ph idx="1"/>
          </p:nvPr>
        </p:nvSpPr>
        <p:spPr/>
        <p:txBody>
          <a:bodyPr>
            <a:normAutofit/>
          </a:bodyPr>
          <a:lstStyle/>
          <a:p>
            <a:r>
              <a:rPr lang="en-US" sz="2400" dirty="0" smtClean="0"/>
              <a:t>Worked with coalition to pass the MN Dream Act</a:t>
            </a:r>
          </a:p>
          <a:p>
            <a:pPr lvl="1"/>
            <a:r>
              <a:rPr lang="en-US" dirty="0" smtClean="0"/>
              <a:t>Will enable undocumented students to receive state financial aid </a:t>
            </a:r>
          </a:p>
          <a:p>
            <a:r>
              <a:rPr lang="en-US" sz="2400" dirty="0" smtClean="0"/>
              <a:t>Worked with Coalition of Greater MN Cities to pass the Greater MN Internship Tax Credit</a:t>
            </a:r>
          </a:p>
          <a:p>
            <a:pPr lvl="1"/>
            <a:r>
              <a:rPr lang="en-US" dirty="0" smtClean="0"/>
              <a:t>Creates paid internships for students at Greater Minnesota state universities</a:t>
            </a:r>
            <a:endParaRPr lang="en-US" dirty="0"/>
          </a:p>
        </p:txBody>
      </p:sp>
      <p:sp>
        <p:nvSpPr>
          <p:cNvPr id="4" name="TextBox 3"/>
          <p:cNvSpPr txBox="1"/>
          <p:nvPr/>
        </p:nvSpPr>
        <p:spPr>
          <a:xfrm>
            <a:off x="1769369" y="183459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928244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MSUSA Successes: 2012 Election</a:t>
            </a:r>
            <a:endParaRPr lang="en-US" sz="3200" dirty="0"/>
          </a:p>
        </p:txBody>
      </p:sp>
      <p:sp>
        <p:nvSpPr>
          <p:cNvPr id="3" name="Content Placeholder 2"/>
          <p:cNvSpPr>
            <a:spLocks noGrp="1"/>
          </p:cNvSpPr>
          <p:nvPr>
            <p:ph idx="1"/>
          </p:nvPr>
        </p:nvSpPr>
        <p:spPr/>
        <p:txBody>
          <a:bodyPr>
            <a:normAutofit/>
          </a:bodyPr>
          <a:lstStyle/>
          <a:p>
            <a:r>
              <a:rPr lang="en-US" sz="2400" dirty="0" smtClean="0"/>
              <a:t>Registered over 7,000 students to vote</a:t>
            </a:r>
          </a:p>
          <a:p>
            <a:pPr lvl="1"/>
            <a:r>
              <a:rPr lang="en-US" dirty="0" smtClean="0"/>
              <a:t>Received $10,000 grant from Bremer Foundation</a:t>
            </a:r>
          </a:p>
          <a:p>
            <a:pPr lvl="1"/>
            <a:r>
              <a:rPr lang="en-US" dirty="0" smtClean="0"/>
              <a:t>Innovative “Jered Votes” Campaign</a:t>
            </a:r>
          </a:p>
          <a:p>
            <a:r>
              <a:rPr lang="en-US" sz="2400" dirty="0" smtClean="0"/>
              <a:t>Worked with coalition to defeat the Voter ID amendment</a:t>
            </a:r>
            <a:r>
              <a:rPr lang="en-US" dirty="0" smtClean="0"/>
              <a:t> </a:t>
            </a:r>
          </a:p>
          <a:p>
            <a:pPr lvl="1"/>
            <a:r>
              <a:rPr lang="en-US" dirty="0" smtClean="0"/>
              <a:t>Received $2,000 grant from Inter Faculty Organization (IFO)</a:t>
            </a:r>
          </a:p>
          <a:p>
            <a:endParaRPr lang="en-US" dirty="0" smtClean="0"/>
          </a:p>
          <a:p>
            <a:endParaRPr lang="en-US" dirty="0"/>
          </a:p>
        </p:txBody>
      </p:sp>
    </p:spTree>
    <p:extLst>
      <p:ext uri="{BB962C8B-B14F-4D97-AF65-F5344CB8AC3E}">
        <p14:creationId xmlns:p14="http://schemas.microsoft.com/office/powerpoint/2010/main" val="2182359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smtClean="0"/>
              <a:t>MSUSA Successes: Increasing the Student Voice</a:t>
            </a:r>
            <a:endParaRPr lang="en-US" sz="3000" dirty="0"/>
          </a:p>
        </p:txBody>
      </p:sp>
      <p:sp>
        <p:nvSpPr>
          <p:cNvPr id="3" name="Content Placeholder 2"/>
          <p:cNvSpPr>
            <a:spLocks noGrp="1"/>
          </p:cNvSpPr>
          <p:nvPr>
            <p:ph idx="1"/>
          </p:nvPr>
        </p:nvSpPr>
        <p:spPr>
          <a:xfrm>
            <a:off x="457200" y="1371600"/>
            <a:ext cx="7620000" cy="4800600"/>
          </a:xfrm>
        </p:spPr>
        <p:txBody>
          <a:bodyPr>
            <a:normAutofit lnSpcReduction="10000"/>
          </a:bodyPr>
          <a:lstStyle/>
          <a:p>
            <a:pPr>
              <a:buNone/>
            </a:pPr>
            <a:endParaRPr lang="en-US" dirty="0" smtClean="0"/>
          </a:p>
          <a:p>
            <a:r>
              <a:rPr lang="en-US" sz="2400" dirty="0" smtClean="0"/>
              <a:t>Invited by U.S. PIRG for student loan interest White House bill signing (2012)</a:t>
            </a:r>
          </a:p>
          <a:p>
            <a:pPr lvl="0"/>
            <a:r>
              <a:rPr lang="en-US" sz="2400" dirty="0" smtClean="0"/>
              <a:t>Former State Chair </a:t>
            </a:r>
            <a:r>
              <a:rPr lang="en-US" sz="2400" dirty="0" err="1" smtClean="0"/>
              <a:t>Moriah</a:t>
            </a:r>
            <a:r>
              <a:rPr lang="en-US" sz="2400" dirty="0" smtClean="0"/>
              <a:t> Miles testified before U.S. House Education and the Workforce subcommittee (2013)</a:t>
            </a:r>
          </a:p>
          <a:p>
            <a:pPr lvl="0"/>
            <a:r>
              <a:rPr lang="en-US" sz="2400" dirty="0" smtClean="0"/>
              <a:t>Student testimony at Minnesota higher education legislative committees</a:t>
            </a:r>
          </a:p>
          <a:p>
            <a:pPr lvl="0"/>
            <a:r>
              <a:rPr lang="en-US" sz="2400" dirty="0" smtClean="0"/>
              <a:t>Testified at Federal  Negotiated Rulemaking Hearing</a:t>
            </a:r>
          </a:p>
          <a:p>
            <a:pPr lvl="0"/>
            <a:r>
              <a:rPr lang="en-US" sz="2400" dirty="0" smtClean="0"/>
              <a:t>HEAPR tours on some campuses with legislators, administration and students.</a:t>
            </a:r>
          </a:p>
          <a:p>
            <a:pPr lvl="0"/>
            <a:r>
              <a:rPr lang="en-US" sz="2400" dirty="0" smtClean="0"/>
              <a:t>Past two </a:t>
            </a:r>
            <a:r>
              <a:rPr lang="en-US" sz="2400" dirty="0" err="1" smtClean="0"/>
              <a:t>MnSCU</a:t>
            </a:r>
            <a:r>
              <a:rPr lang="en-US" sz="2400" dirty="0" smtClean="0"/>
              <a:t> state university student trustees were MSUSA recommendations.</a:t>
            </a:r>
          </a:p>
          <a:p>
            <a:pPr lvl="0"/>
            <a:endParaRPr lang="en-US" dirty="0" smtClean="0"/>
          </a:p>
          <a:p>
            <a:endParaRPr lang="en-US" dirty="0"/>
          </a:p>
        </p:txBody>
      </p:sp>
    </p:spTree>
    <p:extLst>
      <p:ext uri="{BB962C8B-B14F-4D97-AF65-F5344CB8AC3E}">
        <p14:creationId xmlns:p14="http://schemas.microsoft.com/office/powerpoint/2010/main" val="1241216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accel="50000" decel="5000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accel="50000" decel="5000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accel="50000" decel="5000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accel="50000" decel="5000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552</TotalTime>
  <Words>868</Words>
  <Application>Microsoft Office PowerPoint</Application>
  <PresentationFormat>On-screen Show (4:3)</PresentationFormat>
  <Paragraphs>124</Paragraphs>
  <Slides>13</Slides>
  <Notes>5</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Adjacency</vt:lpstr>
      <vt:lpstr>The Minnesota State University Student Association</vt:lpstr>
      <vt:lpstr>Basics</vt:lpstr>
      <vt:lpstr>Why does MSUSA exist?</vt:lpstr>
      <vt:lpstr>Structure</vt:lpstr>
      <vt:lpstr>Higher Education in Minnesota </vt:lpstr>
      <vt:lpstr>MSUSA Successes: Saving you $</vt:lpstr>
      <vt:lpstr>MSUSA Successes: Increasing Opportunity  </vt:lpstr>
      <vt:lpstr>MSUSA Successes: 2012 Election</vt:lpstr>
      <vt:lpstr>MSUSA Successes: Increasing the Student Voice</vt:lpstr>
      <vt:lpstr>MSUSA Successes: Increasing the Student Voice</vt:lpstr>
      <vt:lpstr>MSUSA Successes: Scholarships</vt:lpstr>
      <vt:lpstr>How YOU can get involved </vt:lpstr>
      <vt:lpstr>Stay Informed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Minnesota State University Student Association</dc:title>
  <dc:creator>Matt Smriga</dc:creator>
  <cp:lastModifiedBy>ShaunaMarieC83</cp:lastModifiedBy>
  <cp:revision>24</cp:revision>
  <dcterms:created xsi:type="dcterms:W3CDTF">2013-09-20T18:06:14Z</dcterms:created>
  <dcterms:modified xsi:type="dcterms:W3CDTF">2014-01-29T18:15:29Z</dcterms:modified>
</cp:coreProperties>
</file>