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7" r:id="rId2"/>
    <p:sldId id="258" r:id="rId3"/>
    <p:sldId id="259" r:id="rId4"/>
    <p:sldId id="260" r:id="rId5"/>
    <p:sldId id="290" r:id="rId6"/>
    <p:sldId id="280" r:id="rId7"/>
    <p:sldId id="288" r:id="rId8"/>
    <p:sldId id="289" r:id="rId9"/>
    <p:sldId id="281" r:id="rId10"/>
    <p:sldId id="291" r:id="rId11"/>
    <p:sldId id="283" r:id="rId12"/>
    <p:sldId id="286"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p:scale>
          <a:sx n="114" d="100"/>
          <a:sy n="114" d="100"/>
        </p:scale>
        <p:origin x="-93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148D65-8D25-4090-BAB6-3FCA7A3B1C5D}" type="datetimeFigureOut">
              <a:rPr lang="en-US" smtClean="0"/>
              <a:pPr/>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EDFE0-EB21-48DA-8DDB-3B9657182A2A}" type="slidenum">
              <a:rPr lang="en-US" smtClean="0"/>
              <a:pPr/>
              <a:t>‹#›</a:t>
            </a:fld>
            <a:endParaRPr lang="en-US"/>
          </a:p>
        </p:txBody>
      </p:sp>
    </p:spTree>
    <p:extLst>
      <p:ext uri="{BB962C8B-B14F-4D97-AF65-F5344CB8AC3E}">
        <p14:creationId xmlns:p14="http://schemas.microsoft.com/office/powerpoint/2010/main" val="301234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84BDE5-2D2F-2346-B63F-A21DA5DCA0B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30273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84BDE5-2D2F-2346-B63F-A21DA5DCA0B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636712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3</a:t>
            </a:r>
            <a:r>
              <a:rPr lang="en-US" baseline="30000" dirty="0" smtClean="0"/>
              <a:t>rd</a:t>
            </a:r>
            <a:r>
              <a:rPr lang="en-US" dirty="0" smtClean="0"/>
              <a:t> point </a:t>
            </a:r>
            <a:r>
              <a:rPr lang="en-US" dirty="0" smtClean="0">
                <a:sym typeface="Wingdings"/>
              </a:rPr>
              <a:t> </a:t>
            </a:r>
            <a:r>
              <a:rPr lang="en-US" dirty="0" smtClean="0"/>
              <a:t>This resulted in every state University campus receiving significant funding to improve and repair campus buildings. </a:t>
            </a:r>
            <a:endParaRPr lang="en-US" dirty="0"/>
          </a:p>
        </p:txBody>
      </p:sp>
      <p:sp>
        <p:nvSpPr>
          <p:cNvPr id="4" name="Slide Number Placeholder 3"/>
          <p:cNvSpPr>
            <a:spLocks noGrp="1"/>
          </p:cNvSpPr>
          <p:nvPr>
            <p:ph type="sldNum" sz="quarter" idx="10"/>
          </p:nvPr>
        </p:nvSpPr>
        <p:spPr/>
        <p:txBody>
          <a:bodyPr/>
          <a:lstStyle/>
          <a:p>
            <a:fld id="{4684BDE5-2D2F-2346-B63F-A21DA5DCA0B7}"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550105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r>
              <a:rPr lang="en-US" baseline="0" dirty="0" smtClean="0"/>
              <a:t> </a:t>
            </a:r>
          </a:p>
          <a:p>
            <a:r>
              <a:rPr lang="en-US" baseline="0" dirty="0" smtClean="0"/>
              <a:t>Work Study- </a:t>
            </a:r>
            <a:r>
              <a:rPr lang="en-US" i="1" dirty="0" smtClean="0"/>
              <a:t>This is on top of significant increases in federal work study dollars. This will help increase pay for students in the program as well as hopefully create new work-study jobs.</a:t>
            </a:r>
          </a:p>
          <a:p>
            <a:endParaRPr lang="en-US" i="1" dirty="0" smtClean="0"/>
          </a:p>
          <a:p>
            <a:r>
              <a:rPr lang="en-US" i="1" dirty="0" smtClean="0"/>
              <a:t>LME Adjustment-</a:t>
            </a:r>
            <a:r>
              <a:rPr lang="en-US" i="1" baseline="0" dirty="0" smtClean="0"/>
              <a:t> </a:t>
            </a:r>
            <a:r>
              <a:rPr lang="en-US" dirty="0" smtClean="0"/>
              <a:t>This is a significant increase in one of the most lacking aspects of the state grant program. Not only does this change mean an equal grant increase for every student regardless of where they attend school, it best reflects where PELL Grant surplus dollars would have otherwise gone had they passed through to students (when looking at a sector by sector breakdown). </a:t>
            </a:r>
          </a:p>
          <a:p>
            <a:endParaRPr lang="en-US" dirty="0" smtClean="0"/>
          </a:p>
          <a:p>
            <a:r>
              <a:rPr lang="en-US" dirty="0" smtClean="0"/>
              <a:t>Child</a:t>
            </a:r>
            <a:r>
              <a:rPr lang="en-US" baseline="0" dirty="0" smtClean="0"/>
              <a:t> Care Grant Program- this will help reduce the waiting list for this program as well</a:t>
            </a:r>
            <a:endParaRPr lang="en-US" i="1" dirty="0" smtClean="0"/>
          </a:p>
          <a:p>
            <a:endParaRPr lang="en-US" dirty="0"/>
          </a:p>
        </p:txBody>
      </p:sp>
      <p:sp>
        <p:nvSpPr>
          <p:cNvPr id="4" name="Slide Number Placeholder 3"/>
          <p:cNvSpPr>
            <a:spLocks noGrp="1"/>
          </p:cNvSpPr>
          <p:nvPr>
            <p:ph type="sldNum" sz="quarter" idx="10"/>
          </p:nvPr>
        </p:nvSpPr>
        <p:spPr/>
        <p:txBody>
          <a:bodyPr/>
          <a:lstStyle/>
          <a:p>
            <a:fld id="{4684BDE5-2D2F-2346-B63F-A21DA5DCA0B7}"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570524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84BDE5-2D2F-2346-B63F-A21DA5DCA0B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647352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solidFill>
                  <a:srgbClr val="DFDCB7"/>
                </a:solidFill>
              </a:rPr>
              <a:pPr/>
              <a:t>1/29/2014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pic>
        <p:nvPicPr>
          <p:cNvPr id="7" name="Picture 6" descr="msusa logo.jpg"/>
          <p:cNvPicPr>
            <a:picLocks noChangeAspect="1"/>
          </p:cNvPicPr>
          <p:nvPr userDrawn="1"/>
        </p:nvPicPr>
        <p:blipFill>
          <a:blip r:embed="rId2" cstate="print">
            <a:lum bright="-55000"/>
          </a:blip>
          <a:stretch>
            <a:fillRect/>
          </a:stretch>
        </p:blipFill>
        <p:spPr>
          <a:xfrm>
            <a:off x="7848600" y="5627370"/>
            <a:ext cx="1295400" cy="1230630"/>
          </a:xfrm>
          <a:prstGeom prst="rect">
            <a:avLst/>
          </a:prstGeom>
          <a:ln w="0">
            <a:noFill/>
          </a:ln>
          <a:effectLst>
            <a:outerShdw blurRad="63500" dist="50800" dir="5400000" algn="ctr" rotWithShape="0">
              <a:srgbClr val="000000">
                <a:alpha val="4000"/>
              </a:srgbClr>
            </a:outerShdw>
          </a:effectLst>
        </p:spPr>
      </p:pic>
    </p:spTree>
    <p:extLst>
      <p:ext uri="{BB962C8B-B14F-4D97-AF65-F5344CB8AC3E}">
        <p14:creationId xmlns:p14="http://schemas.microsoft.com/office/powerpoint/2010/main" val="3600819342"/>
      </p:ext>
    </p:extLst>
  </p:cSld>
  <p:clrMapOvr>
    <a:masterClrMapping/>
  </p:clrMapOvr>
  <p:transition>
    <p:cut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DA313237-EE7F-4996-A510-FC36B69F55C6}" type="slidenum">
              <a:rPr lang="en-US" smtClean="0"/>
              <a:pPr/>
              <a:t>‹#›</a:t>
            </a:fld>
            <a:endParaRPr lang="en-US"/>
          </a:p>
        </p:txBody>
      </p:sp>
    </p:spTree>
    <p:extLst>
      <p:ext uri="{BB962C8B-B14F-4D97-AF65-F5344CB8AC3E}">
        <p14:creationId xmlns:p14="http://schemas.microsoft.com/office/powerpoint/2010/main" val="388186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DA313237-EE7F-4996-A510-FC36B69F55C6}" type="slidenum">
              <a:rPr lang="en-US" smtClean="0"/>
              <a:pPr/>
              <a:t>‹#›</a:t>
            </a:fld>
            <a:endParaRPr lang="en-US"/>
          </a:p>
        </p:txBody>
      </p:sp>
    </p:spTree>
    <p:extLst>
      <p:ext uri="{BB962C8B-B14F-4D97-AF65-F5344CB8AC3E}">
        <p14:creationId xmlns:p14="http://schemas.microsoft.com/office/powerpoint/2010/main" val="258840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DA313237-EE7F-4996-A510-FC36B69F55C6}" type="slidenum">
              <a:rPr lang="en-US" smtClean="0"/>
              <a:pPr/>
              <a:t>‹#›</a:t>
            </a:fld>
            <a:endParaRPr lang="en-US"/>
          </a:p>
        </p:txBody>
      </p:sp>
      <p:pic>
        <p:nvPicPr>
          <p:cNvPr id="7" name="Picture 6" descr="msusa logo.jpg"/>
          <p:cNvPicPr>
            <a:picLocks noChangeAspect="1"/>
          </p:cNvPicPr>
          <p:nvPr userDrawn="1"/>
        </p:nvPicPr>
        <p:blipFill>
          <a:blip r:embed="rId2" cstate="print"/>
          <a:stretch>
            <a:fillRect/>
          </a:stretch>
        </p:blipFill>
        <p:spPr>
          <a:xfrm>
            <a:off x="7845552" y="5624474"/>
            <a:ext cx="1298448" cy="1233526"/>
          </a:xfrm>
          <a:prstGeom prst="rect">
            <a:avLst/>
          </a:prstGeom>
        </p:spPr>
      </p:pic>
    </p:spTree>
    <p:extLst>
      <p:ext uri="{BB962C8B-B14F-4D97-AF65-F5344CB8AC3E}">
        <p14:creationId xmlns:p14="http://schemas.microsoft.com/office/powerpoint/2010/main" val="123143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DA313237-EE7F-4996-A510-FC36B69F55C6}" type="slidenum">
              <a:rPr lang="en-US" smtClean="0"/>
              <a:pPr/>
              <a:t>‹#›</a:t>
            </a:fld>
            <a:endParaRPr lang="en-US"/>
          </a:p>
        </p:txBody>
      </p:sp>
    </p:spTree>
    <p:extLst>
      <p:ext uri="{BB962C8B-B14F-4D97-AF65-F5344CB8AC3E}">
        <p14:creationId xmlns:p14="http://schemas.microsoft.com/office/powerpoint/2010/main" val="359158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DA313237-EE7F-4996-A510-FC36B69F55C6}" type="slidenum">
              <a:rPr lang="en-US" smtClean="0"/>
              <a:pPr/>
              <a:t>‹#›</a:t>
            </a:fld>
            <a:endParaRPr lang="en-US"/>
          </a:p>
        </p:txBody>
      </p:sp>
      <p:pic>
        <p:nvPicPr>
          <p:cNvPr id="8" name="Picture 7" descr="msusa logo.jpg"/>
          <p:cNvPicPr>
            <a:picLocks noChangeAspect="1"/>
          </p:cNvPicPr>
          <p:nvPr userDrawn="1"/>
        </p:nvPicPr>
        <p:blipFill>
          <a:blip r:embed="rId2" cstate="print"/>
          <a:stretch>
            <a:fillRect/>
          </a:stretch>
        </p:blipFill>
        <p:spPr>
          <a:xfrm>
            <a:off x="7845552" y="5624473"/>
            <a:ext cx="1298448" cy="1233527"/>
          </a:xfrm>
          <a:prstGeom prst="rect">
            <a:avLst/>
          </a:prstGeom>
        </p:spPr>
      </p:pic>
    </p:spTree>
    <p:extLst>
      <p:ext uri="{BB962C8B-B14F-4D97-AF65-F5344CB8AC3E}">
        <p14:creationId xmlns:p14="http://schemas.microsoft.com/office/powerpoint/2010/main" val="274667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DA313237-EE7F-4996-A510-FC36B69F55C6}" type="slidenum">
              <a:rPr lang="en-US" smtClean="0"/>
              <a:pPr/>
              <a:t>‹#›</a:t>
            </a:fld>
            <a:endParaRPr lang="en-US"/>
          </a:p>
        </p:txBody>
      </p:sp>
    </p:spTree>
    <p:extLst>
      <p:ext uri="{BB962C8B-B14F-4D97-AF65-F5344CB8AC3E}">
        <p14:creationId xmlns:p14="http://schemas.microsoft.com/office/powerpoint/2010/main" val="147041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DA313237-EE7F-4996-A510-FC36B69F55C6}" type="slidenum">
              <a:rPr lang="en-US" smtClean="0"/>
              <a:pPr/>
              <a:t>‹#›</a:t>
            </a:fld>
            <a:endParaRPr lang="en-US"/>
          </a:p>
        </p:txBody>
      </p:sp>
    </p:spTree>
    <p:extLst>
      <p:ext uri="{BB962C8B-B14F-4D97-AF65-F5344CB8AC3E}">
        <p14:creationId xmlns:p14="http://schemas.microsoft.com/office/powerpoint/2010/main" val="25918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DA313237-EE7F-4996-A510-FC36B69F55C6}" type="slidenum">
              <a:rPr lang="en-US" smtClean="0"/>
              <a:pPr/>
              <a:t>‹#›</a:t>
            </a:fld>
            <a:endParaRPr lang="en-US"/>
          </a:p>
        </p:txBody>
      </p:sp>
    </p:spTree>
    <p:extLst>
      <p:ext uri="{BB962C8B-B14F-4D97-AF65-F5344CB8AC3E}">
        <p14:creationId xmlns:p14="http://schemas.microsoft.com/office/powerpoint/2010/main" val="116316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DA313237-EE7F-4996-A510-FC36B69F55C6}"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211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CFB9C15-285D-46D3-8FEB-EA4363BF6DBA}" type="datetimeFigureOut">
              <a:rPr lang="en-US" smtClean="0">
                <a:solidFill>
                  <a:srgbClr val="DFDCB7"/>
                </a:solidFill>
              </a:rPr>
              <a:pPr/>
              <a:t>1/29/2014</a:t>
            </a:fld>
            <a:endParaRPr lang="en-US">
              <a:solidFill>
                <a:srgbClr val="DFDCB7"/>
              </a:solidFill>
            </a:endParaRPr>
          </a:p>
        </p:txBody>
      </p:sp>
      <p:sp>
        <p:nvSpPr>
          <p:cNvPr id="9" name="Slide Number Placeholder 8"/>
          <p:cNvSpPr>
            <a:spLocks noGrp="1"/>
          </p:cNvSpPr>
          <p:nvPr>
            <p:ph type="sldNum" sz="quarter" idx="11"/>
          </p:nvPr>
        </p:nvSpPr>
        <p:spPr/>
        <p:txBody>
          <a:bodyPr/>
          <a:lstStyle/>
          <a:p>
            <a:fld id="{DA313237-EE7F-4996-A510-FC36B69F55C6}"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361273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A313237-EE7F-4996-A510-FC36B69F55C6}"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CFB9C15-285D-46D3-8FEB-EA4363BF6DBA}" type="datetimeFigureOut">
              <a:rPr lang="en-US" smtClean="0">
                <a:solidFill>
                  <a:srgbClr val="DFDCB7"/>
                </a:solidFill>
              </a:rPr>
              <a:pPr/>
              <a:t>1/29/2014</a:t>
            </a:fld>
            <a:endParaRPr lang="en-US">
              <a:solidFill>
                <a:srgbClr val="DFDCB7"/>
              </a:solidFill>
            </a:endParaRPr>
          </a:p>
        </p:txBody>
      </p:sp>
    </p:spTree>
    <p:extLst>
      <p:ext uri="{BB962C8B-B14F-4D97-AF65-F5344CB8AC3E}">
        <p14:creationId xmlns:p14="http://schemas.microsoft.com/office/powerpoint/2010/main" val="729359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acebook.com/msusa1967" TargetMode="External"/><Relationship Id="rId2" Type="http://schemas.openxmlformats.org/officeDocument/2006/relationships/hyperlink" Target="http://www.msusa.org/" TargetMode="External"/><Relationship Id="rId1" Type="http://schemas.openxmlformats.org/officeDocument/2006/relationships/slideLayout" Target="../slideLayouts/slideLayout2.xml"/><Relationship Id="rId5" Type="http://schemas.openxmlformats.org/officeDocument/2006/relationships/hyperlink" Target="http://www.twitter.com/msusa1967" TargetMode="External"/><Relationship Id="rId4" Type="http://schemas.openxmlformats.org/officeDocument/2006/relationships/hyperlink" Target="http://www.youtube.com/msusa196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8800"/>
          </a:xfrm>
        </p:spPr>
        <p:txBody>
          <a:bodyPr>
            <a:normAutofit fontScale="90000"/>
          </a:bodyPr>
          <a:lstStyle/>
          <a:p>
            <a:pPr algn="ctr"/>
            <a:r>
              <a:rPr lang="en-US" dirty="0" smtClean="0"/>
              <a:t>The Minnesota State University Student Association</a:t>
            </a:r>
            <a:endParaRPr lang="en-US" dirty="0"/>
          </a:p>
        </p:txBody>
      </p:sp>
      <p:sp>
        <p:nvSpPr>
          <p:cNvPr id="3" name="Subtitle 2"/>
          <p:cNvSpPr>
            <a:spLocks noGrp="1"/>
          </p:cNvSpPr>
          <p:nvPr>
            <p:ph type="subTitle" idx="1"/>
          </p:nvPr>
        </p:nvSpPr>
        <p:spPr>
          <a:xfrm>
            <a:off x="0" y="3352800"/>
            <a:ext cx="9144000" cy="1752600"/>
          </a:xfrm>
        </p:spPr>
        <p:txBody>
          <a:bodyPr>
            <a:normAutofit/>
          </a:bodyPr>
          <a:lstStyle/>
          <a:p>
            <a:pPr algn="ctr"/>
            <a:r>
              <a:rPr lang="en-US" sz="3600" dirty="0" smtClean="0"/>
              <a:t>Represent. Inform. Organize.</a:t>
            </a:r>
          </a:p>
          <a:p>
            <a:pPr algn="ctr"/>
            <a:r>
              <a:rPr lang="en-US" sz="3600" dirty="0" smtClean="0"/>
              <a:t>2013-2014</a:t>
            </a:r>
            <a:endParaRPr lang="en-US" sz="3600" dirty="0"/>
          </a:p>
        </p:txBody>
      </p:sp>
    </p:spTree>
    <p:extLst>
      <p:ext uri="{BB962C8B-B14F-4D97-AF65-F5344CB8AC3E}">
        <p14:creationId xmlns:p14="http://schemas.microsoft.com/office/powerpoint/2010/main" val="3510313886"/>
      </p:ext>
    </p:extLst>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MSUSA Successes: Increasing the Student Voice</a:t>
            </a:r>
            <a:endParaRPr lang="en-US" sz="3000" dirty="0"/>
          </a:p>
        </p:txBody>
      </p:sp>
      <p:sp>
        <p:nvSpPr>
          <p:cNvPr id="3" name="Content Placeholder 2"/>
          <p:cNvSpPr>
            <a:spLocks noGrp="1"/>
          </p:cNvSpPr>
          <p:nvPr>
            <p:ph idx="1"/>
          </p:nvPr>
        </p:nvSpPr>
        <p:spPr/>
        <p:txBody>
          <a:bodyPr/>
          <a:lstStyle/>
          <a:p>
            <a:r>
              <a:rPr lang="en-US" sz="2400" dirty="0" smtClean="0"/>
              <a:t>Students and/or staff served on each </a:t>
            </a:r>
            <a:r>
              <a:rPr lang="en-US" sz="2400" dirty="0" err="1" smtClean="0"/>
              <a:t>MnSCU</a:t>
            </a:r>
            <a:r>
              <a:rPr lang="en-US" sz="2400" dirty="0" smtClean="0"/>
              <a:t> Council: Academic and Student Affairs Coordinating Commission. Policy Council, Academic Affairs, Student Affairs and Academic and Student Support Technology Council</a:t>
            </a:r>
          </a:p>
          <a:p>
            <a:r>
              <a:rPr lang="en-US" sz="2400" dirty="0" smtClean="0"/>
              <a:t>Survey was conducted about Advising to guide the work of the Student Affairs committee</a:t>
            </a:r>
          </a:p>
          <a:p>
            <a:r>
              <a:rPr lang="en-US" sz="2400" dirty="0" smtClean="0"/>
              <a:t>Monthly meetings with </a:t>
            </a:r>
            <a:r>
              <a:rPr lang="en-US" sz="2400" dirty="0" err="1" smtClean="0"/>
              <a:t>MnSCU</a:t>
            </a:r>
            <a:r>
              <a:rPr lang="en-US" sz="2400" dirty="0" smtClean="0"/>
              <a:t> Chancellor </a:t>
            </a:r>
            <a:r>
              <a:rPr lang="en-US" sz="2400" dirty="0" err="1" smtClean="0"/>
              <a:t>Rosenstone</a:t>
            </a:r>
            <a:r>
              <a:rPr lang="en-US" sz="2400" dirty="0" smtClean="0"/>
              <a:t> to address student issues</a:t>
            </a:r>
            <a:endParaRPr lang="en-US" sz="2400" dirty="0"/>
          </a:p>
        </p:txBody>
      </p:sp>
    </p:spTree>
    <p:extLst>
      <p:ext uri="{BB962C8B-B14F-4D97-AF65-F5344CB8AC3E}">
        <p14:creationId xmlns:p14="http://schemas.microsoft.com/office/powerpoint/2010/main" val="304542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MSUSA Successes: Scholarships</a:t>
            </a:r>
            <a:endParaRPr lang="en-US" sz="3200" dirty="0"/>
          </a:p>
        </p:txBody>
      </p:sp>
      <p:sp>
        <p:nvSpPr>
          <p:cNvPr id="3" name="Content Placeholder 2"/>
          <p:cNvSpPr>
            <a:spLocks noGrp="1"/>
          </p:cNvSpPr>
          <p:nvPr>
            <p:ph idx="1"/>
          </p:nvPr>
        </p:nvSpPr>
        <p:spPr/>
        <p:txBody>
          <a:bodyPr>
            <a:normAutofit/>
          </a:bodyPr>
          <a:lstStyle/>
          <a:p>
            <a:pPr lvl="0" fontAlgn="ctr"/>
            <a:r>
              <a:rPr lang="en-US" sz="2400" dirty="0" smtClean="0"/>
              <a:t>Penny Program awarded over $17,000 in fellowships and scholarships during 2012-2013. </a:t>
            </a:r>
          </a:p>
          <a:p>
            <a:pPr lvl="0" fontAlgn="ctr"/>
            <a:r>
              <a:rPr lang="en-US" sz="2400" dirty="0" smtClean="0"/>
              <a:t>Major Penny Program fundraisers in 2012-2013 raised over 100 % more money that previous year </a:t>
            </a:r>
          </a:p>
          <a:p>
            <a:pPr lvl="0" fontAlgn="ctr"/>
            <a:r>
              <a:rPr lang="en-US" sz="2400" dirty="0" smtClean="0"/>
              <a:t>Jared P. </a:t>
            </a:r>
            <a:r>
              <a:rPr lang="en-US" sz="2400" dirty="0" err="1" smtClean="0"/>
              <a:t>Stene</a:t>
            </a:r>
            <a:r>
              <a:rPr lang="en-US" sz="2400" dirty="0" smtClean="0"/>
              <a:t> Student Leadership Scholarship has increased individual donations by 80 % </a:t>
            </a:r>
            <a:endParaRPr lang="en-US" sz="2400" dirty="0"/>
          </a:p>
        </p:txBody>
      </p:sp>
    </p:spTree>
    <p:extLst>
      <p:ext uri="{BB962C8B-B14F-4D97-AF65-F5344CB8AC3E}">
        <p14:creationId xmlns:p14="http://schemas.microsoft.com/office/powerpoint/2010/main" val="284137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get involved </a:t>
            </a:r>
            <a:endParaRPr lang="en-US" dirty="0"/>
          </a:p>
        </p:txBody>
      </p:sp>
      <p:sp>
        <p:nvSpPr>
          <p:cNvPr id="3" name="Content Placeholder 2"/>
          <p:cNvSpPr>
            <a:spLocks noGrp="1"/>
          </p:cNvSpPr>
          <p:nvPr>
            <p:ph idx="1"/>
          </p:nvPr>
        </p:nvSpPr>
        <p:spPr/>
        <p:txBody>
          <a:bodyPr>
            <a:normAutofit/>
          </a:bodyPr>
          <a:lstStyle/>
          <a:p>
            <a:r>
              <a:rPr lang="en-US" sz="2400" dirty="0"/>
              <a:t>Before each new academic year, </a:t>
            </a:r>
            <a:r>
              <a:rPr lang="en-US" sz="2400" dirty="0" smtClean="0"/>
              <a:t>students can run and/or apply for a leadership position</a:t>
            </a:r>
            <a:endParaRPr lang="en-US" sz="2400" dirty="0"/>
          </a:p>
          <a:p>
            <a:pPr lvl="1"/>
            <a:r>
              <a:rPr lang="en-US" sz="2400" dirty="0"/>
              <a:t>Become a Board Member</a:t>
            </a:r>
          </a:p>
          <a:p>
            <a:pPr lvl="1"/>
            <a:r>
              <a:rPr lang="en-US" sz="2400" dirty="0"/>
              <a:t>Become a Student Officer </a:t>
            </a:r>
          </a:p>
          <a:p>
            <a:pPr lvl="1"/>
            <a:r>
              <a:rPr lang="en-US" sz="2400" dirty="0" smtClean="0"/>
              <a:t>Become </a:t>
            </a:r>
            <a:r>
              <a:rPr lang="en-US" sz="2400" dirty="0"/>
              <a:t>a Campus Committee </a:t>
            </a:r>
            <a:r>
              <a:rPr lang="en-US" sz="2400" dirty="0" smtClean="0"/>
              <a:t>Member</a:t>
            </a:r>
          </a:p>
          <a:p>
            <a:r>
              <a:rPr lang="en-US" sz="2400" dirty="0" smtClean="0"/>
              <a:t>Throughout the academic year, any student can…</a:t>
            </a:r>
          </a:p>
          <a:p>
            <a:pPr lvl="1"/>
            <a:r>
              <a:rPr lang="en-US" sz="2400" dirty="0" smtClean="0"/>
              <a:t>Participate in MSUSA organizing work on campus</a:t>
            </a:r>
          </a:p>
          <a:p>
            <a:pPr lvl="1"/>
            <a:r>
              <a:rPr lang="en-US" sz="2400" dirty="0" smtClean="0"/>
              <a:t>Attend Delegate Assemblies</a:t>
            </a:r>
          </a:p>
          <a:p>
            <a:pPr lvl="1"/>
            <a:r>
              <a:rPr lang="en-US" sz="2400" dirty="0" smtClean="0"/>
              <a:t>Join the Lobby Corps </a:t>
            </a:r>
          </a:p>
          <a:p>
            <a:pPr lvl="1"/>
            <a:r>
              <a:rPr lang="en-US" sz="2400" dirty="0" smtClean="0"/>
              <a:t>Stay </a:t>
            </a:r>
            <a:r>
              <a:rPr lang="en-US" sz="2400" dirty="0"/>
              <a:t>informed by following MSUSA on social </a:t>
            </a:r>
            <a:r>
              <a:rPr lang="en-US" sz="2400" dirty="0" smtClean="0"/>
              <a:t>media</a:t>
            </a:r>
          </a:p>
          <a:p>
            <a:pPr lvl="1"/>
            <a:r>
              <a:rPr lang="en-US" sz="2400" dirty="0" smtClean="0"/>
              <a:t>Sign up for MSUSA updates </a:t>
            </a:r>
            <a:endParaRPr lang="en-US" sz="2400" dirty="0"/>
          </a:p>
          <a:p>
            <a:pPr marL="114300" indent="0">
              <a:buNone/>
            </a:pPr>
            <a:endParaRPr lang="en-US" sz="2400" dirty="0" smtClean="0"/>
          </a:p>
          <a:p>
            <a:endParaRPr lang="en-US" sz="2000" dirty="0" smtClean="0"/>
          </a:p>
          <a:p>
            <a:endParaRPr lang="en-US" dirty="0"/>
          </a:p>
        </p:txBody>
      </p:sp>
    </p:spTree>
    <p:extLst>
      <p:ext uri="{BB962C8B-B14F-4D97-AF65-F5344CB8AC3E}">
        <p14:creationId xmlns:p14="http://schemas.microsoft.com/office/powerpoint/2010/main" val="268999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Informed </a:t>
            </a:r>
            <a:endParaRPr lang="en-US" dirty="0"/>
          </a:p>
        </p:txBody>
      </p:sp>
      <p:sp>
        <p:nvSpPr>
          <p:cNvPr id="3" name="Content Placeholder 2"/>
          <p:cNvSpPr>
            <a:spLocks noGrp="1"/>
          </p:cNvSpPr>
          <p:nvPr>
            <p:ph idx="1"/>
          </p:nvPr>
        </p:nvSpPr>
        <p:spPr/>
        <p:txBody>
          <a:bodyPr/>
          <a:lstStyle/>
          <a:p>
            <a:pPr algn="ctr">
              <a:buNone/>
            </a:pPr>
            <a:endParaRPr lang="en-US" b="1" dirty="0" smtClean="0"/>
          </a:p>
          <a:p>
            <a:pPr algn="ctr">
              <a:buNone/>
            </a:pPr>
            <a:r>
              <a:rPr lang="en-US" b="1" dirty="0" smtClean="0"/>
              <a:t>Website: </a:t>
            </a:r>
            <a:r>
              <a:rPr lang="en-US" dirty="0" smtClean="0">
                <a:hlinkClick r:id="rId2"/>
              </a:rPr>
              <a:t>www.msusa.org</a:t>
            </a:r>
            <a:endParaRPr lang="en-US" dirty="0" smtClean="0"/>
          </a:p>
          <a:p>
            <a:pPr algn="ctr">
              <a:buNone/>
            </a:pPr>
            <a:endParaRPr lang="en-US" dirty="0" smtClean="0"/>
          </a:p>
          <a:p>
            <a:pPr algn="ctr">
              <a:buNone/>
            </a:pPr>
            <a:r>
              <a:rPr lang="en-US" b="1" dirty="0" smtClean="0"/>
              <a:t>Facebook</a:t>
            </a:r>
            <a:r>
              <a:rPr lang="en-US" dirty="0" smtClean="0"/>
              <a:t>: </a:t>
            </a:r>
            <a:r>
              <a:rPr lang="en-US" dirty="0" smtClean="0">
                <a:hlinkClick r:id="rId3"/>
              </a:rPr>
              <a:t>www.facebook.com/msusa1967</a:t>
            </a:r>
            <a:endParaRPr lang="en-US" dirty="0" smtClean="0"/>
          </a:p>
          <a:p>
            <a:pPr algn="ctr">
              <a:buNone/>
            </a:pPr>
            <a:endParaRPr lang="en-US" dirty="0" smtClean="0"/>
          </a:p>
          <a:p>
            <a:pPr algn="ctr">
              <a:buNone/>
            </a:pPr>
            <a:r>
              <a:rPr lang="en-US" b="1" dirty="0" smtClean="0"/>
              <a:t>YouTube</a:t>
            </a:r>
            <a:r>
              <a:rPr lang="en-US" dirty="0" smtClean="0"/>
              <a:t>: </a:t>
            </a:r>
            <a:r>
              <a:rPr lang="en-US" dirty="0" smtClean="0">
                <a:hlinkClick r:id="rId4"/>
              </a:rPr>
              <a:t>www.youtube.com/msusa1967</a:t>
            </a:r>
            <a:endParaRPr lang="en-US" dirty="0" smtClean="0"/>
          </a:p>
          <a:p>
            <a:pPr algn="ctr">
              <a:buNone/>
            </a:pPr>
            <a:endParaRPr lang="en-US" dirty="0" smtClean="0"/>
          </a:p>
          <a:p>
            <a:pPr algn="ctr">
              <a:buNone/>
            </a:pPr>
            <a:r>
              <a:rPr lang="en-US" b="1" dirty="0" smtClean="0"/>
              <a:t>Twitter</a:t>
            </a:r>
            <a:r>
              <a:rPr lang="en-US" dirty="0" smtClean="0"/>
              <a:t>: </a:t>
            </a:r>
            <a:r>
              <a:rPr lang="en-US" dirty="0" smtClean="0">
                <a:hlinkClick r:id="rId5"/>
              </a:rPr>
              <a:t>www.twitter.com/msusa1967</a:t>
            </a:r>
            <a:endParaRPr lang="en-US" dirty="0" smtClean="0"/>
          </a:p>
          <a:p>
            <a:pPr algn="ctr">
              <a:buNone/>
            </a:pPr>
            <a:endParaRPr lang="en-US" dirty="0" smtClean="0"/>
          </a:p>
          <a:p>
            <a:pPr algn="ctr">
              <a:buNone/>
            </a:pPr>
            <a:endParaRPr lang="en-US" dirty="0"/>
          </a:p>
        </p:txBody>
      </p:sp>
    </p:spTree>
    <p:extLst>
      <p:ext uri="{BB962C8B-B14F-4D97-AF65-F5344CB8AC3E}">
        <p14:creationId xmlns:p14="http://schemas.microsoft.com/office/powerpoint/2010/main" val="2495574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normAutofit/>
          </a:bodyPr>
          <a:lstStyle/>
          <a:p>
            <a:r>
              <a:rPr lang="en-US" dirty="0" smtClean="0">
                <a:cs typeface="Constantia"/>
              </a:rPr>
              <a:t>Established in 1967</a:t>
            </a:r>
          </a:p>
          <a:p>
            <a:endParaRPr lang="en-US" dirty="0" smtClean="0">
              <a:cs typeface="Constantia"/>
            </a:endParaRPr>
          </a:p>
          <a:p>
            <a:r>
              <a:rPr lang="en-US" dirty="0" smtClean="0">
                <a:cs typeface="Constantia"/>
              </a:rPr>
              <a:t>Funded and Operated by Students</a:t>
            </a:r>
          </a:p>
          <a:p>
            <a:pPr lvl="1"/>
            <a:r>
              <a:rPr lang="en-US" dirty="0" smtClean="0">
                <a:cs typeface="Constantia"/>
              </a:rPr>
              <a:t>$.43/semester credit</a:t>
            </a:r>
          </a:p>
          <a:p>
            <a:pPr lvl="1"/>
            <a:r>
              <a:rPr lang="en-US" dirty="0" smtClean="0">
                <a:cs typeface="Constantia"/>
              </a:rPr>
              <a:t>Annual budget ~ $760,000</a:t>
            </a:r>
          </a:p>
          <a:p>
            <a:endParaRPr lang="en-US" dirty="0" smtClean="0">
              <a:cs typeface="Constantia"/>
            </a:endParaRPr>
          </a:p>
          <a:p>
            <a:r>
              <a:rPr lang="en-US" dirty="0" smtClean="0">
                <a:cs typeface="Constantia"/>
              </a:rPr>
              <a:t>Represent 70,000+ State University Students</a:t>
            </a:r>
          </a:p>
          <a:p>
            <a:endParaRPr lang="en-US" dirty="0" smtClean="0"/>
          </a:p>
          <a:p>
            <a:r>
              <a:rPr lang="en-US" dirty="0" smtClean="0"/>
              <a:t>One of the most powerful and stable student associations in the country</a:t>
            </a:r>
          </a:p>
          <a:p>
            <a:endParaRPr lang="en-US" b="1" dirty="0" smtClean="0">
              <a:latin typeface="Constantia"/>
              <a:cs typeface="Constantia"/>
            </a:endParaRPr>
          </a:p>
          <a:p>
            <a:pPr lvl="1"/>
            <a:endParaRPr lang="en-US" dirty="0" smtClean="0">
              <a:latin typeface="Marker Felt" pitchFamily="-128" charset="0"/>
            </a:endParaRPr>
          </a:p>
          <a:p>
            <a:endParaRPr lang="en-US" dirty="0"/>
          </a:p>
        </p:txBody>
      </p:sp>
    </p:spTree>
    <p:extLst>
      <p:ext uri="{BB962C8B-B14F-4D97-AF65-F5344CB8AC3E}">
        <p14:creationId xmlns:p14="http://schemas.microsoft.com/office/powerpoint/2010/main" val="23351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accel="50000" decel="5000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accel="50000" decel="5000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MSUSA exist?</a:t>
            </a:r>
            <a:endParaRPr lang="en-US" dirty="0"/>
          </a:p>
        </p:txBody>
      </p:sp>
      <p:sp>
        <p:nvSpPr>
          <p:cNvPr id="3" name="Content Placeholder 2"/>
          <p:cNvSpPr>
            <a:spLocks noGrp="1"/>
          </p:cNvSpPr>
          <p:nvPr>
            <p:ph idx="1"/>
          </p:nvPr>
        </p:nvSpPr>
        <p:spPr/>
        <p:txBody>
          <a:bodyPr>
            <a:normAutofit/>
          </a:bodyPr>
          <a:lstStyle/>
          <a:p>
            <a:r>
              <a:rPr lang="en-US" dirty="0"/>
              <a:t>To bring the thoughts, opinions and </a:t>
            </a:r>
            <a:r>
              <a:rPr lang="en-US" dirty="0" smtClean="0"/>
              <a:t>personal stories </a:t>
            </a:r>
            <a:r>
              <a:rPr lang="en-US" dirty="0"/>
              <a:t>of students to the men and women </a:t>
            </a:r>
            <a:r>
              <a:rPr lang="en-US" dirty="0" smtClean="0"/>
              <a:t>making decisions that impact the lives of students. </a:t>
            </a:r>
            <a:endParaRPr lang="en-US" dirty="0"/>
          </a:p>
          <a:p>
            <a:pPr lvl="1"/>
            <a:r>
              <a:rPr lang="en-US" dirty="0"/>
              <a:t>State Legislature </a:t>
            </a:r>
          </a:p>
          <a:p>
            <a:pPr lvl="1"/>
            <a:r>
              <a:rPr lang="en-US" dirty="0" err="1"/>
              <a:t>MnSCU</a:t>
            </a:r>
            <a:endParaRPr lang="en-US" dirty="0"/>
          </a:p>
          <a:p>
            <a:pPr lvl="1"/>
            <a:r>
              <a:rPr lang="en-US" dirty="0"/>
              <a:t>Federal </a:t>
            </a:r>
            <a:r>
              <a:rPr lang="en-US" dirty="0" smtClean="0"/>
              <a:t>Legislature</a:t>
            </a:r>
          </a:p>
          <a:p>
            <a:pPr marL="411480" lvl="1" indent="0">
              <a:buNone/>
            </a:pPr>
            <a:endParaRPr lang="en-US" dirty="0"/>
          </a:p>
          <a:p>
            <a:r>
              <a:rPr lang="en-US" dirty="0" smtClean="0"/>
              <a:t>Decision-makers have difficulty creating laws and policies that serve the needs of students when they don’t have a clear understanding of those needs.  </a:t>
            </a:r>
          </a:p>
          <a:p>
            <a:pPr marL="114300" indent="0">
              <a:buNone/>
            </a:pPr>
            <a:endParaRPr lang="en-US" dirty="0" smtClean="0"/>
          </a:p>
          <a:p>
            <a:r>
              <a:rPr lang="en-US" dirty="0" smtClean="0"/>
              <a:t>MSUSA exists to make sure the true needs of students are considered when laws and policies are being made. </a:t>
            </a:r>
          </a:p>
          <a:p>
            <a:pPr marL="411480" lvl="1" indent="0">
              <a:buNone/>
            </a:pPr>
            <a:endParaRPr lang="en-US" dirty="0" smtClean="0"/>
          </a:p>
        </p:txBody>
      </p:sp>
    </p:spTree>
    <p:extLst>
      <p:ext uri="{BB962C8B-B14F-4D97-AF65-F5344CB8AC3E}">
        <p14:creationId xmlns:p14="http://schemas.microsoft.com/office/powerpoint/2010/main" val="256147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lide(fromBottom)">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slide(fromBottom)">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Structure</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3 Elected Student Officers</a:t>
            </a:r>
          </a:p>
          <a:p>
            <a:pPr lvl="1"/>
            <a:r>
              <a:rPr lang="en-US" b="1" dirty="0" smtClean="0"/>
              <a:t>State Chair</a:t>
            </a:r>
          </a:p>
          <a:p>
            <a:pPr lvl="1"/>
            <a:r>
              <a:rPr lang="en-US" b="1" dirty="0" smtClean="0"/>
              <a:t>Vice Chair</a:t>
            </a:r>
          </a:p>
          <a:p>
            <a:pPr lvl="1"/>
            <a:r>
              <a:rPr lang="en-US" b="1" dirty="0" smtClean="0"/>
              <a:t>Treasurer</a:t>
            </a:r>
          </a:p>
          <a:p>
            <a:r>
              <a:rPr lang="en-US" dirty="0" smtClean="0"/>
              <a:t>7 Members of the Board Directors</a:t>
            </a:r>
          </a:p>
          <a:p>
            <a:r>
              <a:rPr lang="en-US" dirty="0" smtClean="0"/>
              <a:t>41 Delegate Assembly Members</a:t>
            </a:r>
          </a:p>
          <a:p>
            <a:r>
              <a:rPr lang="en-US" dirty="0" smtClean="0"/>
              <a:t>28 Campus Committee Members</a:t>
            </a:r>
          </a:p>
          <a:p>
            <a:pPr lvl="1"/>
            <a:r>
              <a:rPr lang="en-US" sz="1800" b="1" dirty="0" smtClean="0"/>
              <a:t>4 on each campus (Campus Coordinator, Legislative/</a:t>
            </a:r>
            <a:r>
              <a:rPr lang="en-US" sz="1800" b="1" dirty="0" err="1" smtClean="0"/>
              <a:t>MnSCU</a:t>
            </a:r>
            <a:r>
              <a:rPr lang="en-US" sz="1800" b="1" dirty="0" smtClean="0"/>
              <a:t> Specialist, PR Specialist, Diversity Specialist) </a:t>
            </a:r>
          </a:p>
          <a:p>
            <a:r>
              <a:rPr lang="en-US" dirty="0"/>
              <a:t>6</a:t>
            </a:r>
            <a:r>
              <a:rPr lang="en-US" dirty="0" smtClean="0"/>
              <a:t> Full Time Staff Members</a:t>
            </a:r>
          </a:p>
          <a:p>
            <a:pPr lvl="1"/>
            <a:r>
              <a:rPr lang="en-US" u="sng" dirty="0" smtClean="0"/>
              <a:t>Administration and Management</a:t>
            </a:r>
          </a:p>
          <a:p>
            <a:pPr lvl="2"/>
            <a:r>
              <a:rPr lang="en-US" b="1" dirty="0" smtClean="0"/>
              <a:t>Executive Director</a:t>
            </a:r>
          </a:p>
          <a:p>
            <a:pPr lvl="2"/>
            <a:r>
              <a:rPr lang="en-US" b="1" dirty="0" smtClean="0"/>
              <a:t>Office Manager</a:t>
            </a:r>
          </a:p>
          <a:p>
            <a:pPr lvl="1"/>
            <a:r>
              <a:rPr lang="en-US" u="sng" dirty="0" smtClean="0"/>
              <a:t>Engaging and Informing Students</a:t>
            </a:r>
          </a:p>
          <a:p>
            <a:pPr lvl="2"/>
            <a:r>
              <a:rPr lang="en-US" b="1" dirty="0" smtClean="0"/>
              <a:t>Director of Campus Organizing</a:t>
            </a:r>
          </a:p>
          <a:p>
            <a:pPr lvl="2"/>
            <a:r>
              <a:rPr lang="en-US" b="1" dirty="0" smtClean="0"/>
              <a:t>Director of Development and Programs</a:t>
            </a:r>
          </a:p>
          <a:p>
            <a:pPr lvl="2"/>
            <a:r>
              <a:rPr lang="en-US" b="1" dirty="0" smtClean="0"/>
              <a:t>Director of Communications</a:t>
            </a:r>
          </a:p>
          <a:p>
            <a:pPr lvl="1"/>
            <a:r>
              <a:rPr lang="en-US" u="sng" dirty="0" smtClean="0"/>
              <a:t>Policy</a:t>
            </a:r>
          </a:p>
          <a:p>
            <a:pPr lvl="2"/>
            <a:r>
              <a:rPr lang="en-US" b="1" dirty="0" smtClean="0"/>
              <a:t>Director of Government and System Relations</a:t>
            </a:r>
          </a:p>
          <a:p>
            <a:r>
              <a:rPr lang="en-US" dirty="0" smtClean="0"/>
              <a:t>Interns and office volunteers</a:t>
            </a:r>
          </a:p>
          <a:p>
            <a:pPr lvl="2"/>
            <a:endParaRPr lang="en-US" b="1" dirty="0" smtClean="0"/>
          </a:p>
        </p:txBody>
      </p:sp>
    </p:spTree>
    <p:extLst>
      <p:ext uri="{BB962C8B-B14F-4D97-AF65-F5344CB8AC3E}">
        <p14:creationId xmlns:p14="http://schemas.microsoft.com/office/powerpoint/2010/main" val="1110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000"/>
                                        <p:tgtEl>
                                          <p:spTgt spid="4">
                                            <p:txEl>
                                              <p:pRg st="3" end="3"/>
                                            </p:txEl>
                                          </p:spTgt>
                                        </p:tgtEl>
                                      </p:cBhvr>
                                    </p:animEffect>
                                    <p:anim calcmode="lin" valueType="num">
                                      <p:cBhvr>
                                        <p:cTn id="2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fade">
                                      <p:cBhvr>
                                        <p:cTn id="41" dur="1000"/>
                                        <p:tgtEl>
                                          <p:spTgt spid="4">
                                            <p:txEl>
                                              <p:pRg st="5" end="5"/>
                                            </p:txEl>
                                          </p:spTgt>
                                        </p:tgtEl>
                                      </p:cBhvr>
                                    </p:animEffect>
                                    <p:anim calcmode="lin" valueType="num">
                                      <p:cBhvr>
                                        <p:cTn id="4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Effect transition="in" filter="fade">
                                      <p:cBhvr>
                                        <p:cTn id="55" dur="1000"/>
                                        <p:tgtEl>
                                          <p:spTgt spid="4">
                                            <p:txEl>
                                              <p:pRg st="7" end="7"/>
                                            </p:txEl>
                                          </p:spTgt>
                                        </p:tgtEl>
                                      </p:cBhvr>
                                    </p:animEffect>
                                    <p:anim calcmode="lin" valueType="num">
                                      <p:cBhvr>
                                        <p:cTn id="5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4">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4">
                                            <p:txEl>
                                              <p:pRg st="8" end="8"/>
                                            </p:txEl>
                                          </p:spTgt>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4">
                                            <p:txEl>
                                              <p:pRg st="9" end="9"/>
                                            </p:txEl>
                                          </p:spTgt>
                                        </p:tgtEl>
                                        <p:attrNameLst>
                                          <p:attrName>style.visibility</p:attrName>
                                        </p:attrNameLst>
                                      </p:cBhvr>
                                      <p:to>
                                        <p:strVal val="visible"/>
                                      </p:to>
                                    </p:set>
                                    <p:animEffect transition="in" filter="fade">
                                      <p:cBhvr>
                                        <p:cTn id="69" dur="1000"/>
                                        <p:tgtEl>
                                          <p:spTgt spid="4">
                                            <p:txEl>
                                              <p:pRg st="9" end="9"/>
                                            </p:txEl>
                                          </p:spTgt>
                                        </p:tgtEl>
                                      </p:cBhvr>
                                    </p:animEffect>
                                    <p:anim calcmode="lin" valueType="num">
                                      <p:cBhvr>
                                        <p:cTn id="7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4">
                                            <p:txEl>
                                              <p:pRg st="9" end="9"/>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4">
                                            <p:txEl>
                                              <p:pRg st="9" end="9"/>
                                            </p:txEl>
                                          </p:spTgt>
                                        </p:tgtEl>
                                        <p:attrNameLst>
                                          <p:attrName>ppt_y</p:attrName>
                                        </p:attrNameLst>
                                      </p:cBhvr>
                                      <p:tavLst>
                                        <p:tav tm="0">
                                          <p:val>
                                            <p:strVal val="#ppt_y-.03"/>
                                          </p:val>
                                        </p:tav>
                                        <p:tav tm="100000">
                                          <p:val>
                                            <p:strVal val="#ppt_y"/>
                                          </p:val>
                                        </p:tav>
                                      </p:tavLst>
                                    </p:anim>
                                  </p:childTnLst>
                                </p:cTn>
                              </p:par>
                              <p:par>
                                <p:cTn id="73" presetID="37" presetClass="entr" presetSubtype="0" fill="hold" grpId="0" nodeType="withEffect">
                                  <p:stCondLst>
                                    <p:cond delay="0"/>
                                  </p:stCondLst>
                                  <p:childTnLst>
                                    <p:set>
                                      <p:cBhvr>
                                        <p:cTn id="74" dur="1" fill="hold">
                                          <p:stCondLst>
                                            <p:cond delay="0"/>
                                          </p:stCondLst>
                                        </p:cTn>
                                        <p:tgtEl>
                                          <p:spTgt spid="4">
                                            <p:txEl>
                                              <p:pRg st="10" end="10"/>
                                            </p:txEl>
                                          </p:spTgt>
                                        </p:tgtEl>
                                        <p:attrNameLst>
                                          <p:attrName>style.visibility</p:attrName>
                                        </p:attrNameLst>
                                      </p:cBhvr>
                                      <p:to>
                                        <p:strVal val="visible"/>
                                      </p:to>
                                    </p:set>
                                    <p:animEffect transition="in" filter="fade">
                                      <p:cBhvr>
                                        <p:cTn id="75" dur="1000"/>
                                        <p:tgtEl>
                                          <p:spTgt spid="4">
                                            <p:txEl>
                                              <p:pRg st="10" end="10"/>
                                            </p:txEl>
                                          </p:spTgt>
                                        </p:tgtEl>
                                      </p:cBhvr>
                                    </p:animEffect>
                                    <p:anim calcmode="lin" valueType="num">
                                      <p:cBhvr>
                                        <p:cTn id="7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4">
                                            <p:txEl>
                                              <p:pRg st="10" end="10"/>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
                                            <p:txEl>
                                              <p:pRg st="10" end="10"/>
                                            </p:txEl>
                                          </p:spTgt>
                                        </p:tgtEl>
                                        <p:attrNameLst>
                                          <p:attrName>ppt_y</p:attrName>
                                        </p:attrNameLst>
                                      </p:cBhvr>
                                      <p:tavLst>
                                        <p:tav tm="0">
                                          <p:val>
                                            <p:strVal val="#ppt_y-.03"/>
                                          </p:val>
                                        </p:tav>
                                        <p:tav tm="100000">
                                          <p:val>
                                            <p:strVal val="#ppt_y"/>
                                          </p:val>
                                        </p:tav>
                                      </p:tavLst>
                                    </p:anim>
                                  </p:childTnLst>
                                </p:cTn>
                              </p:par>
                              <p:par>
                                <p:cTn id="79" presetID="37" presetClass="entr" presetSubtype="0" fill="hold" grpId="0" nodeType="withEffect">
                                  <p:stCondLst>
                                    <p:cond delay="0"/>
                                  </p:stCondLst>
                                  <p:childTnLst>
                                    <p:set>
                                      <p:cBhvr>
                                        <p:cTn id="80" dur="1" fill="hold">
                                          <p:stCondLst>
                                            <p:cond delay="0"/>
                                          </p:stCondLst>
                                        </p:cTn>
                                        <p:tgtEl>
                                          <p:spTgt spid="4">
                                            <p:txEl>
                                              <p:pRg st="11" end="11"/>
                                            </p:txEl>
                                          </p:spTgt>
                                        </p:tgtEl>
                                        <p:attrNameLst>
                                          <p:attrName>style.visibility</p:attrName>
                                        </p:attrNameLst>
                                      </p:cBhvr>
                                      <p:to>
                                        <p:strVal val="visible"/>
                                      </p:to>
                                    </p:set>
                                    <p:animEffect transition="in" filter="fade">
                                      <p:cBhvr>
                                        <p:cTn id="81" dur="1000"/>
                                        <p:tgtEl>
                                          <p:spTgt spid="4">
                                            <p:txEl>
                                              <p:pRg st="11" end="11"/>
                                            </p:txEl>
                                          </p:spTgt>
                                        </p:tgtEl>
                                      </p:cBhvr>
                                    </p:animEffect>
                                    <p:anim calcmode="lin" valueType="num">
                                      <p:cBhvr>
                                        <p:cTn id="82"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83" dur="900" decel="100000" fill="hold"/>
                                        <p:tgtEl>
                                          <p:spTgt spid="4">
                                            <p:txEl>
                                              <p:pRg st="11" end="11"/>
                                            </p:txEl>
                                          </p:spTgt>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4">
                                            <p:txEl>
                                              <p:pRg st="11" end="11"/>
                                            </p:txEl>
                                          </p:spTgt>
                                        </p:tgtEl>
                                        <p:attrNameLst>
                                          <p:attrName>ppt_y</p:attrName>
                                        </p:attrNameLst>
                                      </p:cBhvr>
                                      <p:tavLst>
                                        <p:tav tm="0">
                                          <p:val>
                                            <p:strVal val="#ppt_y-.03"/>
                                          </p:val>
                                        </p:tav>
                                        <p:tav tm="100000">
                                          <p:val>
                                            <p:strVal val="#ppt_y"/>
                                          </p:val>
                                        </p:tav>
                                      </p:tavLst>
                                    </p:anim>
                                  </p:childTnLst>
                                </p:cTn>
                              </p:par>
                              <p:par>
                                <p:cTn id="85" presetID="37" presetClass="entr" presetSubtype="0" fill="hold" grpId="0" nodeType="withEffect">
                                  <p:stCondLst>
                                    <p:cond delay="0"/>
                                  </p:stCondLst>
                                  <p:childTnLst>
                                    <p:set>
                                      <p:cBhvr>
                                        <p:cTn id="86" dur="1" fill="hold">
                                          <p:stCondLst>
                                            <p:cond delay="0"/>
                                          </p:stCondLst>
                                        </p:cTn>
                                        <p:tgtEl>
                                          <p:spTgt spid="4">
                                            <p:txEl>
                                              <p:pRg st="12" end="12"/>
                                            </p:txEl>
                                          </p:spTgt>
                                        </p:tgtEl>
                                        <p:attrNameLst>
                                          <p:attrName>style.visibility</p:attrName>
                                        </p:attrNameLst>
                                      </p:cBhvr>
                                      <p:to>
                                        <p:strVal val="visible"/>
                                      </p:to>
                                    </p:set>
                                    <p:animEffect transition="in" filter="fade">
                                      <p:cBhvr>
                                        <p:cTn id="87" dur="1000"/>
                                        <p:tgtEl>
                                          <p:spTgt spid="4">
                                            <p:txEl>
                                              <p:pRg st="12" end="12"/>
                                            </p:txEl>
                                          </p:spTgt>
                                        </p:tgtEl>
                                      </p:cBhvr>
                                    </p:animEffect>
                                    <p:anim calcmode="lin" valueType="num">
                                      <p:cBhvr>
                                        <p:cTn id="8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4">
                                            <p:txEl>
                                              <p:pRg st="12" end="12"/>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4">
                                            <p:txEl>
                                              <p:pRg st="12" end="12"/>
                                            </p:txEl>
                                          </p:spTgt>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4">
                                            <p:txEl>
                                              <p:pRg st="13" end="13"/>
                                            </p:txEl>
                                          </p:spTgt>
                                        </p:tgtEl>
                                        <p:attrNameLst>
                                          <p:attrName>style.visibility</p:attrName>
                                        </p:attrNameLst>
                                      </p:cBhvr>
                                      <p:to>
                                        <p:strVal val="visible"/>
                                      </p:to>
                                    </p:set>
                                    <p:animEffect transition="in" filter="fade">
                                      <p:cBhvr>
                                        <p:cTn id="93" dur="1000"/>
                                        <p:tgtEl>
                                          <p:spTgt spid="4">
                                            <p:txEl>
                                              <p:pRg st="13" end="13"/>
                                            </p:txEl>
                                          </p:spTgt>
                                        </p:tgtEl>
                                      </p:cBhvr>
                                    </p:animEffect>
                                    <p:anim calcmode="lin" valueType="num">
                                      <p:cBhvr>
                                        <p:cTn id="94"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95" dur="900" decel="100000" fill="hold"/>
                                        <p:tgtEl>
                                          <p:spTgt spid="4">
                                            <p:txEl>
                                              <p:pRg st="13" end="13"/>
                                            </p:txEl>
                                          </p:spTgt>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4">
                                            <p:txEl>
                                              <p:pRg st="13" end="13"/>
                                            </p:txEl>
                                          </p:spTgt>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4">
                                            <p:txEl>
                                              <p:pRg st="14" end="14"/>
                                            </p:txEl>
                                          </p:spTgt>
                                        </p:tgtEl>
                                        <p:attrNameLst>
                                          <p:attrName>style.visibility</p:attrName>
                                        </p:attrNameLst>
                                      </p:cBhvr>
                                      <p:to>
                                        <p:strVal val="visible"/>
                                      </p:to>
                                    </p:set>
                                    <p:animEffect transition="in" filter="fade">
                                      <p:cBhvr>
                                        <p:cTn id="99" dur="1000"/>
                                        <p:tgtEl>
                                          <p:spTgt spid="4">
                                            <p:txEl>
                                              <p:pRg st="14" end="14"/>
                                            </p:txEl>
                                          </p:spTgt>
                                        </p:tgtEl>
                                      </p:cBhvr>
                                    </p:animEffect>
                                    <p:anim calcmode="lin" valueType="num">
                                      <p:cBhvr>
                                        <p:cTn id="100"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101" dur="900" decel="100000" fill="hold"/>
                                        <p:tgtEl>
                                          <p:spTgt spid="4">
                                            <p:txEl>
                                              <p:pRg st="14" end="14"/>
                                            </p:txEl>
                                          </p:spTgt>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
                                            <p:txEl>
                                              <p:pRg st="14" end="14"/>
                                            </p:txEl>
                                          </p:spTgt>
                                        </p:tgtEl>
                                        <p:attrNameLst>
                                          <p:attrName>ppt_y</p:attrName>
                                        </p:attrNameLst>
                                      </p:cBhvr>
                                      <p:tavLst>
                                        <p:tav tm="0">
                                          <p:val>
                                            <p:strVal val="#ppt_y-.03"/>
                                          </p:val>
                                        </p:tav>
                                        <p:tav tm="100000">
                                          <p:val>
                                            <p:strVal val="#ppt_y"/>
                                          </p:val>
                                        </p:tav>
                                      </p:tavLst>
                                    </p:anim>
                                  </p:childTnLst>
                                </p:cTn>
                              </p:par>
                              <p:par>
                                <p:cTn id="103" presetID="37" presetClass="entr" presetSubtype="0" fill="hold" grpId="0" nodeType="withEffect">
                                  <p:stCondLst>
                                    <p:cond delay="0"/>
                                  </p:stCondLst>
                                  <p:childTnLst>
                                    <p:set>
                                      <p:cBhvr>
                                        <p:cTn id="104" dur="1" fill="hold">
                                          <p:stCondLst>
                                            <p:cond delay="0"/>
                                          </p:stCondLst>
                                        </p:cTn>
                                        <p:tgtEl>
                                          <p:spTgt spid="4">
                                            <p:txEl>
                                              <p:pRg st="15" end="15"/>
                                            </p:txEl>
                                          </p:spTgt>
                                        </p:tgtEl>
                                        <p:attrNameLst>
                                          <p:attrName>style.visibility</p:attrName>
                                        </p:attrNameLst>
                                      </p:cBhvr>
                                      <p:to>
                                        <p:strVal val="visible"/>
                                      </p:to>
                                    </p:set>
                                    <p:animEffect transition="in" filter="fade">
                                      <p:cBhvr>
                                        <p:cTn id="105" dur="1000"/>
                                        <p:tgtEl>
                                          <p:spTgt spid="4">
                                            <p:txEl>
                                              <p:pRg st="15" end="15"/>
                                            </p:txEl>
                                          </p:spTgt>
                                        </p:tgtEl>
                                      </p:cBhvr>
                                    </p:animEffect>
                                    <p:anim calcmode="lin" valueType="num">
                                      <p:cBhvr>
                                        <p:cTn id="106"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p:cTn id="107" dur="900" decel="100000" fill="hold"/>
                                        <p:tgtEl>
                                          <p:spTgt spid="4">
                                            <p:txEl>
                                              <p:pRg st="15" end="15"/>
                                            </p:txEl>
                                          </p:spTgt>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4">
                                            <p:txEl>
                                              <p:pRg st="15" end="15"/>
                                            </p:txEl>
                                          </p:spTgt>
                                        </p:tgtEl>
                                        <p:attrNameLst>
                                          <p:attrName>ppt_y</p:attrName>
                                        </p:attrNameLst>
                                      </p:cBhvr>
                                      <p:tavLst>
                                        <p:tav tm="0">
                                          <p:val>
                                            <p:strVal val="#ppt_y-.03"/>
                                          </p:val>
                                        </p:tav>
                                        <p:tav tm="100000">
                                          <p:val>
                                            <p:strVal val="#ppt_y"/>
                                          </p:val>
                                        </p:tav>
                                      </p:tavLst>
                                    </p:anim>
                                  </p:childTnLst>
                                </p:cTn>
                              </p:par>
                              <p:par>
                                <p:cTn id="109" presetID="37" presetClass="entr" presetSubtype="0" fill="hold" grpId="0" nodeType="withEffect">
                                  <p:stCondLst>
                                    <p:cond delay="0"/>
                                  </p:stCondLst>
                                  <p:childTnLst>
                                    <p:set>
                                      <p:cBhvr>
                                        <p:cTn id="110" dur="1" fill="hold">
                                          <p:stCondLst>
                                            <p:cond delay="0"/>
                                          </p:stCondLst>
                                        </p:cTn>
                                        <p:tgtEl>
                                          <p:spTgt spid="4">
                                            <p:txEl>
                                              <p:pRg st="16" end="16"/>
                                            </p:txEl>
                                          </p:spTgt>
                                        </p:tgtEl>
                                        <p:attrNameLst>
                                          <p:attrName>style.visibility</p:attrName>
                                        </p:attrNameLst>
                                      </p:cBhvr>
                                      <p:to>
                                        <p:strVal val="visible"/>
                                      </p:to>
                                    </p:set>
                                    <p:animEffect transition="in" filter="fade">
                                      <p:cBhvr>
                                        <p:cTn id="111" dur="1000"/>
                                        <p:tgtEl>
                                          <p:spTgt spid="4">
                                            <p:txEl>
                                              <p:pRg st="16" end="16"/>
                                            </p:txEl>
                                          </p:spTgt>
                                        </p:tgtEl>
                                      </p:cBhvr>
                                    </p:animEffect>
                                    <p:anim calcmode="lin" valueType="num">
                                      <p:cBhvr>
                                        <p:cTn id="112" dur="1000" fill="hold"/>
                                        <p:tgtEl>
                                          <p:spTgt spid="4">
                                            <p:txEl>
                                              <p:pRg st="16" end="16"/>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4">
                                            <p:txEl>
                                              <p:pRg st="16" end="16"/>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4">
                                            <p:txEl>
                                              <p:pRg st="16" end="16"/>
                                            </p:txEl>
                                          </p:spTgt>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4">
                                            <p:txEl>
                                              <p:pRg st="17" end="17"/>
                                            </p:txEl>
                                          </p:spTgt>
                                        </p:tgtEl>
                                        <p:attrNameLst>
                                          <p:attrName>style.visibility</p:attrName>
                                        </p:attrNameLst>
                                      </p:cBhvr>
                                      <p:to>
                                        <p:strVal val="visible"/>
                                      </p:to>
                                    </p:set>
                                    <p:animEffect transition="in" filter="fade">
                                      <p:cBhvr>
                                        <p:cTn id="117" dur="1000"/>
                                        <p:tgtEl>
                                          <p:spTgt spid="4">
                                            <p:txEl>
                                              <p:pRg st="17" end="17"/>
                                            </p:txEl>
                                          </p:spTgt>
                                        </p:tgtEl>
                                      </p:cBhvr>
                                    </p:animEffect>
                                    <p:anim calcmode="lin" valueType="num">
                                      <p:cBhvr>
                                        <p:cTn id="118" dur="1000" fill="hold"/>
                                        <p:tgtEl>
                                          <p:spTgt spid="4">
                                            <p:txEl>
                                              <p:pRg st="17" end="17"/>
                                            </p:txEl>
                                          </p:spTgt>
                                        </p:tgtEl>
                                        <p:attrNameLst>
                                          <p:attrName>ppt_x</p:attrName>
                                        </p:attrNameLst>
                                      </p:cBhvr>
                                      <p:tavLst>
                                        <p:tav tm="0">
                                          <p:val>
                                            <p:strVal val="#ppt_x"/>
                                          </p:val>
                                        </p:tav>
                                        <p:tav tm="100000">
                                          <p:val>
                                            <p:strVal val="#ppt_x"/>
                                          </p:val>
                                        </p:tav>
                                      </p:tavLst>
                                    </p:anim>
                                    <p:anim calcmode="lin" valueType="num">
                                      <p:cBhvr>
                                        <p:cTn id="119" dur="900" decel="100000" fill="hold"/>
                                        <p:tgtEl>
                                          <p:spTgt spid="4">
                                            <p:txEl>
                                              <p:pRg st="17" end="17"/>
                                            </p:txEl>
                                          </p:spTgt>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4">
                                            <p:txEl>
                                              <p:pRg st="17" end="17"/>
                                            </p:txEl>
                                          </p:spTgt>
                                        </p:tgtEl>
                                        <p:attrNameLst>
                                          <p:attrName>ppt_y</p:attrName>
                                        </p:attrNameLst>
                                      </p:cBhvr>
                                      <p:tavLst>
                                        <p:tav tm="0">
                                          <p:val>
                                            <p:strVal val="#ppt_y-.03"/>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37" presetClass="entr" presetSubtype="0" fill="hold" grpId="0" nodeType="clickEffect">
                                  <p:stCondLst>
                                    <p:cond delay="0"/>
                                  </p:stCondLst>
                                  <p:childTnLst>
                                    <p:set>
                                      <p:cBhvr>
                                        <p:cTn id="124" dur="1" fill="hold">
                                          <p:stCondLst>
                                            <p:cond delay="0"/>
                                          </p:stCondLst>
                                        </p:cTn>
                                        <p:tgtEl>
                                          <p:spTgt spid="4">
                                            <p:txEl>
                                              <p:pRg st="18" end="18"/>
                                            </p:txEl>
                                          </p:spTgt>
                                        </p:tgtEl>
                                        <p:attrNameLst>
                                          <p:attrName>style.visibility</p:attrName>
                                        </p:attrNameLst>
                                      </p:cBhvr>
                                      <p:to>
                                        <p:strVal val="visible"/>
                                      </p:to>
                                    </p:set>
                                    <p:animEffect transition="in" filter="fade">
                                      <p:cBhvr>
                                        <p:cTn id="125" dur="1000"/>
                                        <p:tgtEl>
                                          <p:spTgt spid="4">
                                            <p:txEl>
                                              <p:pRg st="18" end="18"/>
                                            </p:txEl>
                                          </p:spTgt>
                                        </p:tgtEl>
                                      </p:cBhvr>
                                    </p:animEffect>
                                    <p:anim calcmode="lin" valueType="num">
                                      <p:cBhvr>
                                        <p:cTn id="126" dur="1000" fill="hold"/>
                                        <p:tgtEl>
                                          <p:spTgt spid="4">
                                            <p:txEl>
                                              <p:pRg st="18" end="18"/>
                                            </p:txEl>
                                          </p:spTgt>
                                        </p:tgtEl>
                                        <p:attrNameLst>
                                          <p:attrName>ppt_x</p:attrName>
                                        </p:attrNameLst>
                                      </p:cBhvr>
                                      <p:tavLst>
                                        <p:tav tm="0">
                                          <p:val>
                                            <p:strVal val="#ppt_x"/>
                                          </p:val>
                                        </p:tav>
                                        <p:tav tm="100000">
                                          <p:val>
                                            <p:strVal val="#ppt_x"/>
                                          </p:val>
                                        </p:tav>
                                      </p:tavLst>
                                    </p:anim>
                                    <p:anim calcmode="lin" valueType="num">
                                      <p:cBhvr>
                                        <p:cTn id="127" dur="900" decel="100000" fill="hold"/>
                                        <p:tgtEl>
                                          <p:spTgt spid="4">
                                            <p:txEl>
                                              <p:pRg st="18" end="18"/>
                                            </p:txEl>
                                          </p:spTgt>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4">
                                            <p:txEl>
                                              <p:pRg st="18" end="1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Education in Minnesota	</a:t>
            </a:r>
            <a:endParaRPr lang="en-US" dirty="0"/>
          </a:p>
        </p:txBody>
      </p:sp>
      <p:sp>
        <p:nvSpPr>
          <p:cNvPr id="3" name="Content Placeholder 2"/>
          <p:cNvSpPr>
            <a:spLocks noGrp="1"/>
          </p:cNvSpPr>
          <p:nvPr>
            <p:ph idx="1"/>
          </p:nvPr>
        </p:nvSpPr>
        <p:spPr/>
        <p:txBody>
          <a:bodyPr>
            <a:normAutofit lnSpcReduction="10000"/>
          </a:bodyPr>
          <a:lstStyle/>
          <a:p>
            <a:r>
              <a:rPr lang="en-US" dirty="0" smtClean="0"/>
              <a:t>Minnesota State Colleges and Universities (</a:t>
            </a:r>
            <a:r>
              <a:rPr lang="en-US" dirty="0" err="1" smtClean="0"/>
              <a:t>MnSCU</a:t>
            </a:r>
            <a:r>
              <a:rPr lang="en-US" dirty="0" smtClean="0"/>
              <a:t>) system includes all public schools except the University of Minnesota</a:t>
            </a:r>
          </a:p>
          <a:p>
            <a:r>
              <a:rPr lang="en-US" dirty="0" smtClean="0"/>
              <a:t>State and tuition funded, more than half of funding comes from tuition</a:t>
            </a:r>
          </a:p>
          <a:p>
            <a:r>
              <a:rPr lang="en-US" dirty="0" smtClean="0"/>
              <a:t>Shared governance: includes Legislature, Board of Trustees, Chancellor, Presidents, Students, Faculty and Staff</a:t>
            </a:r>
          </a:p>
          <a:p>
            <a:r>
              <a:rPr lang="en-US" dirty="0" smtClean="0"/>
              <a:t>2013-2014 Tuition and Fees</a:t>
            </a:r>
          </a:p>
          <a:p>
            <a:pPr lvl="1"/>
            <a:r>
              <a:rPr lang="en-US" dirty="0" smtClean="0"/>
              <a:t>Bemidji: 			$9,757</a:t>
            </a:r>
          </a:p>
          <a:p>
            <a:pPr lvl="1"/>
            <a:r>
              <a:rPr lang="en-US" dirty="0" smtClean="0"/>
              <a:t>MSU Mankato:		$7,558</a:t>
            </a:r>
          </a:p>
          <a:p>
            <a:pPr lvl="1"/>
            <a:r>
              <a:rPr lang="en-US" dirty="0" smtClean="0"/>
              <a:t>Metropolitan:		$6,642</a:t>
            </a:r>
          </a:p>
          <a:p>
            <a:pPr lvl="1"/>
            <a:r>
              <a:rPr lang="en-US" dirty="0" smtClean="0"/>
              <a:t>MSU Moorhead:		$7,819</a:t>
            </a:r>
          </a:p>
          <a:p>
            <a:pPr lvl="1"/>
            <a:r>
              <a:rPr lang="en-US" dirty="0" smtClean="0"/>
              <a:t>St. Cloud:			$7,514</a:t>
            </a:r>
          </a:p>
          <a:p>
            <a:pPr lvl="1"/>
            <a:r>
              <a:rPr lang="en-US" dirty="0" smtClean="0"/>
              <a:t>SMSU:			$8.062</a:t>
            </a:r>
          </a:p>
          <a:p>
            <a:pPr lvl="1"/>
            <a:r>
              <a:rPr lang="en-US" dirty="0" smtClean="0"/>
              <a:t>Winona:			$8,736</a:t>
            </a:r>
            <a:endParaRPr lang="en-US" dirty="0"/>
          </a:p>
        </p:txBody>
      </p:sp>
    </p:spTree>
    <p:extLst>
      <p:ext uri="{BB962C8B-B14F-4D97-AF65-F5344CB8AC3E}">
        <p14:creationId xmlns:p14="http://schemas.microsoft.com/office/powerpoint/2010/main" val="353783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accel="50000" decel="5000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accel="50000" decel="50000"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accel="50000" decel="50000"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accel="50000" decel="5000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accel="50000" decel="50000"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MSUSA Successes: Saving you $</a:t>
            </a:r>
            <a:endParaRPr lang="en-US" sz="3200" dirty="0"/>
          </a:p>
        </p:txBody>
      </p:sp>
      <p:sp>
        <p:nvSpPr>
          <p:cNvPr id="3" name="Content Placeholder 2"/>
          <p:cNvSpPr>
            <a:spLocks noGrp="1"/>
          </p:cNvSpPr>
          <p:nvPr>
            <p:ph idx="1"/>
          </p:nvPr>
        </p:nvSpPr>
        <p:spPr/>
        <p:txBody>
          <a:bodyPr>
            <a:normAutofit/>
          </a:bodyPr>
          <a:lstStyle/>
          <a:p>
            <a:pPr fontAlgn="ctr"/>
            <a:r>
              <a:rPr lang="en-US" sz="2400" dirty="0" smtClean="0"/>
              <a:t>2-year tuition freeze for all state university students. (2013-2015)</a:t>
            </a:r>
          </a:p>
          <a:p>
            <a:pPr lvl="1" fontAlgn="ctr"/>
            <a:r>
              <a:rPr lang="en-US" dirty="0" smtClean="0"/>
              <a:t>$102 Million Dollars of New Investment in State Universities</a:t>
            </a:r>
          </a:p>
          <a:p>
            <a:pPr fontAlgn="ctr"/>
            <a:r>
              <a:rPr lang="en-US" dirty="0" smtClean="0"/>
              <a:t>S75.4 million in new funds for the State Grant Program (2013-2015)</a:t>
            </a:r>
          </a:p>
          <a:p>
            <a:pPr lvl="1" fontAlgn="ctr"/>
            <a:r>
              <a:rPr lang="en-US" dirty="0" smtClean="0"/>
              <a:t>Increase in Living Miscellaneous Expense from $7,000 to $7,900</a:t>
            </a:r>
          </a:p>
          <a:p>
            <a:pPr fontAlgn="ctr"/>
            <a:r>
              <a:rPr lang="en-US" dirty="0" smtClean="0"/>
              <a:t>State Grant Pilot Program that will make State Grant Program more equitable for working students </a:t>
            </a:r>
          </a:p>
          <a:p>
            <a:pPr fontAlgn="ctr"/>
            <a:r>
              <a:rPr lang="en-US" dirty="0" smtClean="0"/>
              <a:t>Open Education Resource Study and Cost Reduction Plan</a:t>
            </a:r>
          </a:p>
          <a:p>
            <a:pPr lvl="1" fontAlgn="ctr"/>
            <a:r>
              <a:rPr lang="en-US" dirty="0" err="1" smtClean="0"/>
              <a:t>MnSCU</a:t>
            </a:r>
            <a:r>
              <a:rPr lang="en-US" dirty="0" smtClean="0"/>
              <a:t> must formulate a plan to reduce students costs related to instructional materials by at least 1 percent. </a:t>
            </a:r>
          </a:p>
          <a:p>
            <a:pPr fontAlgn="ctr"/>
            <a:endParaRPr lang="en-US" dirty="0" smtClean="0"/>
          </a:p>
          <a:p>
            <a:pPr lvl="1" fontAlgn="ctr"/>
            <a:endParaRPr lang="en-US" dirty="0" smtClean="0"/>
          </a:p>
          <a:p>
            <a:pPr lvl="0" fontAlgn="ctr">
              <a:buNone/>
            </a:pPr>
            <a:endParaRPr lang="en-US" sz="2400" dirty="0" smtClean="0"/>
          </a:p>
        </p:txBody>
      </p:sp>
    </p:spTree>
    <p:extLst>
      <p:ext uri="{BB962C8B-B14F-4D97-AF65-F5344CB8AC3E}">
        <p14:creationId xmlns:p14="http://schemas.microsoft.com/office/powerpoint/2010/main" val="381654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2" end="2"/>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5" end="5"/>
                                            </p:txEl>
                                          </p:spTgt>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4"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MSUSA Successes: Increasing Opportunity  </a:t>
            </a:r>
            <a:endParaRPr lang="en-US" sz="3200" dirty="0"/>
          </a:p>
        </p:txBody>
      </p:sp>
      <p:sp>
        <p:nvSpPr>
          <p:cNvPr id="3" name="Content Placeholder 2"/>
          <p:cNvSpPr>
            <a:spLocks noGrp="1"/>
          </p:cNvSpPr>
          <p:nvPr>
            <p:ph idx="1"/>
          </p:nvPr>
        </p:nvSpPr>
        <p:spPr/>
        <p:txBody>
          <a:bodyPr>
            <a:normAutofit/>
          </a:bodyPr>
          <a:lstStyle/>
          <a:p>
            <a:r>
              <a:rPr lang="en-US" sz="2400" dirty="0" smtClean="0"/>
              <a:t>Worked with coalition to pass the MN Dream Act</a:t>
            </a:r>
          </a:p>
          <a:p>
            <a:pPr lvl="1"/>
            <a:r>
              <a:rPr lang="en-US" dirty="0" smtClean="0"/>
              <a:t>Will enable undocumented students to receive state financial aid </a:t>
            </a:r>
          </a:p>
          <a:p>
            <a:r>
              <a:rPr lang="en-US" sz="2400" dirty="0" smtClean="0"/>
              <a:t>Worked with Coalition of Greater MN Cities to pass the Greater MN Internship Tax Credit</a:t>
            </a:r>
          </a:p>
          <a:p>
            <a:pPr lvl="1"/>
            <a:r>
              <a:rPr lang="en-US" dirty="0" smtClean="0"/>
              <a:t>Creates paid internships for students at Greater Minnesota state universities</a:t>
            </a:r>
            <a:endParaRPr lang="en-US" dirty="0"/>
          </a:p>
        </p:txBody>
      </p:sp>
      <p:sp>
        <p:nvSpPr>
          <p:cNvPr id="4" name="TextBox 3"/>
          <p:cNvSpPr txBox="1"/>
          <p:nvPr/>
        </p:nvSpPr>
        <p:spPr>
          <a:xfrm>
            <a:off x="1769369" y="183459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2824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MSUSA Successes: 2012 Election</a:t>
            </a:r>
            <a:endParaRPr lang="en-US" sz="3200" dirty="0"/>
          </a:p>
        </p:txBody>
      </p:sp>
      <p:sp>
        <p:nvSpPr>
          <p:cNvPr id="3" name="Content Placeholder 2"/>
          <p:cNvSpPr>
            <a:spLocks noGrp="1"/>
          </p:cNvSpPr>
          <p:nvPr>
            <p:ph idx="1"/>
          </p:nvPr>
        </p:nvSpPr>
        <p:spPr/>
        <p:txBody>
          <a:bodyPr>
            <a:normAutofit/>
          </a:bodyPr>
          <a:lstStyle/>
          <a:p>
            <a:r>
              <a:rPr lang="en-US" sz="2400" dirty="0" smtClean="0"/>
              <a:t>Registered over 7,000 students to vote</a:t>
            </a:r>
          </a:p>
          <a:p>
            <a:pPr lvl="1"/>
            <a:r>
              <a:rPr lang="en-US" dirty="0" smtClean="0"/>
              <a:t>Received $10,000 grant from Bremer Foundation</a:t>
            </a:r>
          </a:p>
          <a:p>
            <a:pPr lvl="1"/>
            <a:r>
              <a:rPr lang="en-US" dirty="0" smtClean="0"/>
              <a:t>Innovative “Jered Votes” Campaign</a:t>
            </a:r>
          </a:p>
          <a:p>
            <a:r>
              <a:rPr lang="en-US" sz="2400" dirty="0" smtClean="0"/>
              <a:t>Worked with coalition to defeat the Voter ID amendment</a:t>
            </a:r>
            <a:r>
              <a:rPr lang="en-US" dirty="0" smtClean="0"/>
              <a:t> </a:t>
            </a:r>
          </a:p>
          <a:p>
            <a:pPr lvl="1"/>
            <a:r>
              <a:rPr lang="en-US" dirty="0" smtClean="0"/>
              <a:t>Received $2,000 grant from Inter Faculty Organization (IFO)</a:t>
            </a:r>
          </a:p>
          <a:p>
            <a:endParaRPr lang="en-US" dirty="0" smtClean="0"/>
          </a:p>
          <a:p>
            <a:endParaRPr lang="en-US" dirty="0"/>
          </a:p>
        </p:txBody>
      </p:sp>
    </p:spTree>
    <p:extLst>
      <p:ext uri="{BB962C8B-B14F-4D97-AF65-F5344CB8AC3E}">
        <p14:creationId xmlns:p14="http://schemas.microsoft.com/office/powerpoint/2010/main" val="218235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MSUSA Successes: Increasing the Student Voice</a:t>
            </a:r>
            <a:endParaRPr lang="en-US" sz="3000" dirty="0"/>
          </a:p>
        </p:txBody>
      </p:sp>
      <p:sp>
        <p:nvSpPr>
          <p:cNvPr id="3" name="Content Placeholder 2"/>
          <p:cNvSpPr>
            <a:spLocks noGrp="1"/>
          </p:cNvSpPr>
          <p:nvPr>
            <p:ph idx="1"/>
          </p:nvPr>
        </p:nvSpPr>
        <p:spPr>
          <a:xfrm>
            <a:off x="457200" y="1371600"/>
            <a:ext cx="7620000" cy="4800600"/>
          </a:xfrm>
        </p:spPr>
        <p:txBody>
          <a:bodyPr>
            <a:normAutofit lnSpcReduction="10000"/>
          </a:bodyPr>
          <a:lstStyle/>
          <a:p>
            <a:pPr>
              <a:buNone/>
            </a:pPr>
            <a:endParaRPr lang="en-US" dirty="0" smtClean="0"/>
          </a:p>
          <a:p>
            <a:r>
              <a:rPr lang="en-US" sz="2400" dirty="0" smtClean="0"/>
              <a:t>Invited by U.S. PIRG for student loan interest White House bill signing (2012)</a:t>
            </a:r>
          </a:p>
          <a:p>
            <a:pPr lvl="0"/>
            <a:r>
              <a:rPr lang="en-US" sz="2400" dirty="0" smtClean="0"/>
              <a:t>Former State Chair </a:t>
            </a:r>
            <a:r>
              <a:rPr lang="en-US" sz="2400" dirty="0" err="1" smtClean="0"/>
              <a:t>Moriah</a:t>
            </a:r>
            <a:r>
              <a:rPr lang="en-US" sz="2400" dirty="0" smtClean="0"/>
              <a:t> Miles testified before U.S. House Education and the Workforce subcommittee (2013)</a:t>
            </a:r>
          </a:p>
          <a:p>
            <a:pPr lvl="0"/>
            <a:r>
              <a:rPr lang="en-US" sz="2400" dirty="0" smtClean="0"/>
              <a:t>Student testimony at Minnesota higher education legislative committees</a:t>
            </a:r>
          </a:p>
          <a:p>
            <a:pPr lvl="0"/>
            <a:r>
              <a:rPr lang="en-US" sz="2400" dirty="0" smtClean="0"/>
              <a:t>Testified at Federal  Negotiated Rulemaking Hearing</a:t>
            </a:r>
          </a:p>
          <a:p>
            <a:pPr lvl="0"/>
            <a:r>
              <a:rPr lang="en-US" sz="2400" dirty="0" smtClean="0"/>
              <a:t>HEAPR tours on some campuses with legislators, administration and students.</a:t>
            </a:r>
          </a:p>
          <a:p>
            <a:pPr lvl="0"/>
            <a:r>
              <a:rPr lang="en-US" sz="2400" dirty="0" smtClean="0"/>
              <a:t>Past two </a:t>
            </a:r>
            <a:r>
              <a:rPr lang="en-US" sz="2400" dirty="0" err="1" smtClean="0"/>
              <a:t>MnSCU</a:t>
            </a:r>
            <a:r>
              <a:rPr lang="en-US" sz="2400" dirty="0" smtClean="0"/>
              <a:t> state university student trustees were MSUSA recommendations.</a:t>
            </a:r>
          </a:p>
          <a:p>
            <a:pPr lvl="0"/>
            <a:endParaRPr lang="en-US" dirty="0" smtClean="0"/>
          </a:p>
          <a:p>
            <a:endParaRPr lang="en-US" dirty="0"/>
          </a:p>
        </p:txBody>
      </p:sp>
    </p:spTree>
    <p:extLst>
      <p:ext uri="{BB962C8B-B14F-4D97-AF65-F5344CB8AC3E}">
        <p14:creationId xmlns:p14="http://schemas.microsoft.com/office/powerpoint/2010/main" val="124121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868</Words>
  <Application>Microsoft Office PowerPoint</Application>
  <PresentationFormat>On-screen Show (4:3)</PresentationFormat>
  <Paragraphs>124</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The Minnesota State University Student Association</vt:lpstr>
      <vt:lpstr>Basics</vt:lpstr>
      <vt:lpstr>Why does MSUSA exist?</vt:lpstr>
      <vt:lpstr>Structure</vt:lpstr>
      <vt:lpstr>Higher Education in Minnesota </vt:lpstr>
      <vt:lpstr>MSUSA Successes: Saving you $</vt:lpstr>
      <vt:lpstr>MSUSA Successes: Increasing Opportunity  </vt:lpstr>
      <vt:lpstr>MSUSA Successes: 2012 Election</vt:lpstr>
      <vt:lpstr>MSUSA Successes: Increasing the Student Voice</vt:lpstr>
      <vt:lpstr>MSUSA Successes: Increasing the Student Voice</vt:lpstr>
      <vt:lpstr>MSUSA Successes: Scholarships</vt:lpstr>
      <vt:lpstr>How YOU can get involved </vt:lpstr>
      <vt:lpstr>Stay Informed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Minnesota State University Student Association</dc:title>
  <dc:creator>Matt Smriga</dc:creator>
  <cp:lastModifiedBy>ShaunaMarieC83</cp:lastModifiedBy>
  <cp:revision>24</cp:revision>
  <dcterms:created xsi:type="dcterms:W3CDTF">2013-09-20T18:06:14Z</dcterms:created>
  <dcterms:modified xsi:type="dcterms:W3CDTF">2014-01-29T18:15:29Z</dcterms:modified>
</cp:coreProperties>
</file>