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70" r:id="rId9"/>
    <p:sldId id="271" r:id="rId10"/>
    <p:sldId id="272" r:id="rId11"/>
    <p:sldId id="261" r:id="rId12"/>
    <p:sldId id="265" r:id="rId13"/>
    <p:sldId id="266" r:id="rId14"/>
    <p:sldId id="264" r:id="rId15"/>
    <p:sldId id="267" r:id="rId16"/>
    <p:sldId id="268" r:id="rId17"/>
    <p:sldId id="269" r:id="rId18"/>
    <p:sldId id="273" r:id="rId19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863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FB81B-E880-4BB4-9A46-B6D002464D9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863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CC76D-D573-4249-99E7-B1BF88BA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31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8012F04E-7F42-4970-8B6A-5131C6978040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84CCBD43-020D-4256-A2DE-FCEBDFDEC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04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Cory, Jake, EB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77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10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378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390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Cory…dun dun….Jake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18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66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799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888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45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72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39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25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63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17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27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24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99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CBD43-020D-4256-A2DE-FCEBDFDEC0F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0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14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8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8935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31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0265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6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07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8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7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0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0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4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1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7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8F682-D144-41BB-959F-6607025F1443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1F715B-DCD3-436E-9FB4-1250D3F28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892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y.carrollu.edu/ICS/Portlets/ICS/Handoutportlet/viewhandler.ashx?handout_id=5debb9d5-30af-4825-ad0b-aeb3a75b179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y.carrollu.edu/ICS/Portlets/ICS/Handoutportlet/viewhandler.ashx?handout_id=330edfe5-7d6a-4da1-9423-945b86a99c8a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streas@carrollu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streas@carrollu.ed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streas@carrollu.ed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Treasurer Training</a:t>
            </a:r>
            <a:br>
              <a:rPr lang="en-US" dirty="0" smtClean="0"/>
            </a:br>
            <a:r>
              <a:rPr lang="en-US" dirty="0" smtClean="0"/>
              <a:t>2014-2015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59195" y="4343400"/>
            <a:ext cx="55981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Cory Lang, Student Senate Treasurer</a:t>
            </a:r>
          </a:p>
          <a:p>
            <a:pPr algn="r"/>
            <a:r>
              <a:rPr lang="en-US" dirty="0" smtClean="0"/>
              <a:t>Jake </a:t>
            </a:r>
            <a:r>
              <a:rPr lang="en-US" dirty="0" err="1" smtClean="0"/>
              <a:t>Boldig</a:t>
            </a:r>
            <a:r>
              <a:rPr lang="en-US" dirty="0" smtClean="0"/>
              <a:t>, Student Senate Finance Chair</a:t>
            </a:r>
          </a:p>
          <a:p>
            <a:pPr algn="r"/>
            <a:r>
              <a:rPr lang="en-US" dirty="0" smtClean="0"/>
              <a:t>Elizabeth </a:t>
            </a:r>
            <a:r>
              <a:rPr lang="en-US" dirty="0" err="1" smtClean="0"/>
              <a:t>Brzeski</a:t>
            </a:r>
            <a:r>
              <a:rPr lang="en-US" dirty="0" smtClean="0"/>
              <a:t>, Senior Director of Student Affairs</a:t>
            </a:r>
          </a:p>
        </p:txBody>
      </p:sp>
    </p:spTree>
    <p:extLst>
      <p:ext uri="{BB962C8B-B14F-4D97-AF65-F5344CB8AC3E}">
        <p14:creationId xmlns:p14="http://schemas.microsoft.com/office/powerpoint/2010/main" val="56712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Reservations and Events Fee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6934200" cy="4525963"/>
          </a:xfrm>
        </p:spPr>
        <p:txBody>
          <a:bodyPr/>
          <a:lstStyle/>
          <a:p>
            <a:r>
              <a:rPr lang="en-US" dirty="0" smtClean="0"/>
              <a:t>Organizations will be initially charged for Reservations and events fees.</a:t>
            </a:r>
          </a:p>
          <a:p>
            <a:r>
              <a:rPr lang="en-US" dirty="0" smtClean="0"/>
              <a:t>The Student Senate treasurer will then transfer money into the organizations account (reimbursement) </a:t>
            </a:r>
          </a:p>
          <a:p>
            <a:r>
              <a:rPr lang="en-US" dirty="0" smtClean="0"/>
              <a:t>Helps to maintain accurate record keeping of all organization’s events.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46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Forms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3"/>
              </a:rPr>
              <a:t>Request for Payment Form</a:t>
            </a:r>
            <a:endParaRPr lang="en-US" dirty="0" smtClean="0"/>
          </a:p>
          <a:p>
            <a:pPr lvl="1"/>
            <a:r>
              <a:rPr lang="en-US" dirty="0" smtClean="0"/>
              <a:t>Found on Treasurers Information page</a:t>
            </a:r>
          </a:p>
          <a:p>
            <a:pPr lvl="1"/>
            <a:r>
              <a:rPr lang="en-US" dirty="0" smtClean="0"/>
              <a:t>All original receipts must be included </a:t>
            </a:r>
            <a:r>
              <a:rPr lang="en-US" b="1" dirty="0" smtClean="0"/>
              <a:t>(NO COPIES!!!!)</a:t>
            </a:r>
          </a:p>
          <a:p>
            <a:pPr lvl="1"/>
            <a:r>
              <a:rPr lang="en-US" dirty="0" smtClean="0"/>
              <a:t>Must be submitted within </a:t>
            </a:r>
            <a:r>
              <a:rPr lang="en-US" b="1" dirty="0" smtClean="0"/>
              <a:t>30 days</a:t>
            </a:r>
            <a:r>
              <a:rPr lang="en-US" dirty="0" smtClean="0"/>
              <a:t> of purchase</a:t>
            </a:r>
          </a:p>
          <a:p>
            <a:pPr lvl="1"/>
            <a:r>
              <a:rPr lang="en-US" dirty="0" smtClean="0"/>
              <a:t>If prizes are on there, must include prize log</a:t>
            </a:r>
          </a:p>
          <a:p>
            <a:pPr lvl="1"/>
            <a:r>
              <a:rPr lang="en-US" dirty="0" smtClean="0"/>
              <a:t>List of attendees if outside event</a:t>
            </a:r>
          </a:p>
          <a:p>
            <a:pPr lvl="2"/>
            <a:r>
              <a:rPr lang="en-US" dirty="0" smtClean="0"/>
              <a:t>Example: Chicago trip to </a:t>
            </a:r>
            <a:r>
              <a:rPr lang="en-US" dirty="0" err="1" smtClean="0"/>
              <a:t>Shedd</a:t>
            </a:r>
            <a:r>
              <a:rPr lang="en-US" dirty="0" smtClean="0"/>
              <a:t> Aquarium</a:t>
            </a:r>
          </a:p>
          <a:p>
            <a:pPr lvl="1"/>
            <a:r>
              <a:rPr lang="en-US" dirty="0" smtClean="0"/>
              <a:t>Tax Exemption</a:t>
            </a:r>
          </a:p>
          <a:p>
            <a:pPr lvl="1"/>
            <a:r>
              <a:rPr lang="en-US" dirty="0" smtClean="0"/>
              <a:t>W9</a:t>
            </a:r>
          </a:p>
          <a:p>
            <a:pPr marL="630936" lvl="2" indent="0">
              <a:buNone/>
            </a:pPr>
            <a:endParaRPr lang="en-US" dirty="0" smtClean="0"/>
          </a:p>
          <a:p>
            <a:r>
              <a:rPr lang="en-US" dirty="0" smtClean="0">
                <a:hlinkClick r:id="rId4"/>
              </a:rPr>
              <a:t>Prize Winners Log</a:t>
            </a:r>
            <a:endParaRPr lang="en-US" dirty="0" smtClean="0"/>
          </a:p>
          <a:p>
            <a:pPr lvl="1"/>
            <a:r>
              <a:rPr lang="en-US" dirty="0" smtClean="0"/>
              <a:t>Found on Treasurers Information page</a:t>
            </a:r>
          </a:p>
          <a:p>
            <a:pPr lvl="1"/>
            <a:r>
              <a:rPr lang="en-US" dirty="0" smtClean="0"/>
              <a:t>Must be filled out for any prize winners</a:t>
            </a:r>
          </a:p>
          <a:p>
            <a:pPr lvl="1"/>
            <a:r>
              <a:rPr lang="en-US" dirty="0" smtClean="0"/>
              <a:t>Only Carroll Students should be winning prizes</a:t>
            </a:r>
          </a:p>
          <a:p>
            <a:pPr lvl="1"/>
            <a:r>
              <a:rPr lang="en-US" dirty="0" smtClean="0"/>
              <a:t>Fill out for specific request (make it look nice)</a:t>
            </a:r>
          </a:p>
        </p:txBody>
      </p:sp>
    </p:spTree>
    <p:extLst>
      <p:ext uri="{BB962C8B-B14F-4D97-AF65-F5344CB8AC3E}">
        <p14:creationId xmlns:p14="http://schemas.microsoft.com/office/powerpoint/2010/main" val="199794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Forms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75438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*All forms found on Treasurers Information Page*</a:t>
            </a:r>
          </a:p>
          <a:p>
            <a:r>
              <a:rPr lang="en-US" dirty="0" smtClean="0"/>
              <a:t>Invoice</a:t>
            </a:r>
            <a:endParaRPr lang="en-US" dirty="0"/>
          </a:p>
          <a:p>
            <a:r>
              <a:rPr lang="en-US" dirty="0" smtClean="0"/>
              <a:t>Budget </a:t>
            </a:r>
            <a:r>
              <a:rPr lang="en-US" dirty="0"/>
              <a:t>Transfer </a:t>
            </a:r>
            <a:r>
              <a:rPr lang="en-US" dirty="0" smtClean="0"/>
              <a:t>Request</a:t>
            </a:r>
          </a:p>
          <a:p>
            <a:pPr lvl="1"/>
            <a:r>
              <a:rPr lang="en-US" dirty="0" smtClean="0"/>
              <a:t>Used to transfer money from one expense account to another within your organization</a:t>
            </a:r>
            <a:endParaRPr lang="en-US" dirty="0"/>
          </a:p>
          <a:p>
            <a:pPr lvl="1"/>
            <a:r>
              <a:rPr lang="en-US" dirty="0"/>
              <a:t>Can only transfer in whole dollar amounts</a:t>
            </a:r>
          </a:p>
          <a:p>
            <a:pPr lvl="1"/>
            <a:r>
              <a:rPr lang="en-US" dirty="0"/>
              <a:t>To cover charges in other expense areas</a:t>
            </a:r>
          </a:p>
          <a:p>
            <a:r>
              <a:rPr lang="en-US" dirty="0"/>
              <a:t>Request for Purchase Order </a:t>
            </a:r>
            <a:r>
              <a:rPr lang="en-US" dirty="0" smtClean="0"/>
              <a:t>Form</a:t>
            </a:r>
            <a:endParaRPr lang="en-US" dirty="0"/>
          </a:p>
          <a:p>
            <a:pPr lvl="1"/>
            <a:r>
              <a:rPr lang="en-US" dirty="0"/>
              <a:t>Another way to purchase items from vendor</a:t>
            </a:r>
          </a:p>
          <a:p>
            <a:pPr lvl="2"/>
            <a:r>
              <a:rPr lang="en-US" dirty="0"/>
              <a:t>No need to be reimbursed</a:t>
            </a:r>
          </a:p>
          <a:p>
            <a:pPr lvl="2"/>
            <a:r>
              <a:rPr lang="en-US" dirty="0"/>
              <a:t>Still send invoice, but company feels more comfortable with it</a:t>
            </a:r>
          </a:p>
        </p:txBody>
      </p:sp>
    </p:spTree>
    <p:extLst>
      <p:ext uri="{BB962C8B-B14F-4D97-AF65-F5344CB8AC3E}">
        <p14:creationId xmlns:p14="http://schemas.microsoft.com/office/powerpoint/2010/main" val="59074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Forms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Expense </a:t>
            </a:r>
            <a:r>
              <a:rPr lang="en-US" dirty="0" smtClean="0"/>
              <a:t>Report for Travel</a:t>
            </a:r>
            <a:endParaRPr lang="en-US" dirty="0"/>
          </a:p>
          <a:p>
            <a:pPr lvl="1"/>
            <a:r>
              <a:rPr lang="en-US" dirty="0"/>
              <a:t>Itemizes Travel</a:t>
            </a:r>
          </a:p>
          <a:p>
            <a:pPr lvl="1"/>
            <a:r>
              <a:rPr lang="en-US" dirty="0"/>
              <a:t>Must remember 75% and $100 cap rules!</a:t>
            </a:r>
          </a:p>
          <a:p>
            <a:pPr lvl="1"/>
            <a:r>
              <a:rPr lang="en-US" dirty="0"/>
              <a:t>Attach all receipts</a:t>
            </a:r>
          </a:p>
          <a:p>
            <a:pPr lvl="1"/>
            <a:r>
              <a:rPr lang="en-US" dirty="0"/>
              <a:t>Conference agenda </a:t>
            </a:r>
            <a:r>
              <a:rPr lang="en-US" dirty="0" smtClean="0"/>
              <a:t>attached</a:t>
            </a:r>
          </a:p>
          <a:p>
            <a:r>
              <a:rPr lang="en-US" dirty="0" smtClean="0"/>
              <a:t>Student Senate Request for Funding Form</a:t>
            </a:r>
          </a:p>
          <a:p>
            <a:pPr lvl="1"/>
            <a:r>
              <a:rPr lang="en-US" dirty="0" smtClean="0"/>
              <a:t>Due Wednesdays at Noon in order to be discussed at the next Finance Committee meeting</a:t>
            </a:r>
          </a:p>
          <a:p>
            <a:pPr lvl="1"/>
            <a:r>
              <a:rPr lang="en-US" dirty="0" smtClean="0"/>
              <a:t>Fill out on Campus Computer</a:t>
            </a:r>
          </a:p>
          <a:p>
            <a:pPr lvl="2"/>
            <a:r>
              <a:rPr lang="en-US" dirty="0" smtClean="0"/>
              <a:t>Email in attachment to </a:t>
            </a:r>
            <a:r>
              <a:rPr lang="en-US" dirty="0" smtClean="0">
                <a:hlinkClick r:id="rId3"/>
              </a:rPr>
              <a:t>sstreas@carrollu.edu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81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Charges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Carroll University Van Charges</a:t>
            </a:r>
          </a:p>
          <a:p>
            <a:pPr lvl="1"/>
            <a:r>
              <a:rPr lang="en-US" dirty="0" smtClean="0"/>
              <a:t>Use of Vans</a:t>
            </a:r>
          </a:p>
          <a:p>
            <a:pPr lvl="1"/>
            <a:r>
              <a:rPr lang="en-US" dirty="0" smtClean="0"/>
              <a:t>Gas Charges</a:t>
            </a:r>
          </a:p>
          <a:p>
            <a:r>
              <a:rPr lang="en-US" dirty="0" err="1" smtClean="0"/>
              <a:t>Chartwells</a:t>
            </a:r>
            <a:endParaRPr lang="en-US" dirty="0" smtClean="0"/>
          </a:p>
          <a:p>
            <a:r>
              <a:rPr lang="en-US" dirty="0" smtClean="0"/>
              <a:t>Bookstore</a:t>
            </a:r>
          </a:p>
          <a:p>
            <a:r>
              <a:rPr lang="en-US" dirty="0" smtClean="0"/>
              <a:t>Duplication</a:t>
            </a:r>
          </a:p>
          <a:p>
            <a:r>
              <a:rPr lang="en-US" dirty="0" smtClean="0"/>
              <a:t>Mailroom</a:t>
            </a:r>
            <a:endParaRPr lang="en-US" dirty="0"/>
          </a:p>
          <a:p>
            <a:r>
              <a:rPr lang="en-US" dirty="0" smtClean="0"/>
              <a:t>When you are told what the charges are, please report them to </a:t>
            </a:r>
            <a:r>
              <a:rPr lang="en-US" dirty="0" smtClean="0">
                <a:hlinkClick r:id="rId3"/>
              </a:rPr>
              <a:t>sstreas@carrollu.edu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8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Asked Questions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can I find all of these forms?</a:t>
            </a:r>
          </a:p>
          <a:p>
            <a:pPr lvl="1"/>
            <a:r>
              <a:rPr lang="en-US" dirty="0" smtClean="0"/>
              <a:t>On the Treasurers Information page</a:t>
            </a:r>
          </a:p>
          <a:p>
            <a:r>
              <a:rPr lang="en-US" dirty="0" smtClean="0"/>
              <a:t>When do all Request for Payment need to be in?</a:t>
            </a:r>
          </a:p>
          <a:p>
            <a:pPr lvl="1"/>
            <a:r>
              <a:rPr lang="en-US" dirty="0" smtClean="0"/>
              <a:t>Friday by noon</a:t>
            </a:r>
          </a:p>
          <a:p>
            <a:pPr lvl="2"/>
            <a:r>
              <a:rPr lang="en-US" dirty="0" smtClean="0"/>
              <a:t>So they can be taken care of for the following week</a:t>
            </a:r>
          </a:p>
          <a:p>
            <a:r>
              <a:rPr lang="en-US" dirty="0" smtClean="0"/>
              <a:t>Where do I turn them in?</a:t>
            </a:r>
          </a:p>
          <a:p>
            <a:pPr lvl="1"/>
            <a:r>
              <a:rPr lang="en-US" dirty="0" smtClean="0"/>
              <a:t>DO NOT TAKE THEM TO THE BUSINESS OFFICE</a:t>
            </a:r>
          </a:p>
          <a:p>
            <a:pPr lvl="1"/>
            <a:r>
              <a:rPr lang="en-US" dirty="0" smtClean="0"/>
              <a:t>Take them to the Student Affairs Office</a:t>
            </a:r>
          </a:p>
          <a:p>
            <a:pPr lvl="2"/>
            <a:r>
              <a:rPr lang="en-US" dirty="0" smtClean="0"/>
              <a:t>Wooden shelf underneath the TV on wall</a:t>
            </a:r>
          </a:p>
          <a:p>
            <a:pPr lvl="3"/>
            <a:r>
              <a:rPr lang="en-US" dirty="0" smtClean="0"/>
              <a:t>Bottom of shelf, box that says “Student Org Requests”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9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Asked Questions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the forms be printed and then filled out by hand?</a:t>
            </a:r>
          </a:p>
          <a:p>
            <a:pPr lvl="1"/>
            <a:r>
              <a:rPr lang="en-US" dirty="0" smtClean="0"/>
              <a:t>Please fill them out on a campus computer and then print</a:t>
            </a:r>
          </a:p>
          <a:p>
            <a:pPr lvl="2"/>
            <a:r>
              <a:rPr lang="en-US" dirty="0" smtClean="0"/>
              <a:t>Business Office needs to be able to read them</a:t>
            </a:r>
          </a:p>
          <a:p>
            <a:r>
              <a:rPr lang="en-US" dirty="0" smtClean="0"/>
              <a:t>What kind of documentation needed?</a:t>
            </a:r>
          </a:p>
          <a:p>
            <a:pPr lvl="1"/>
            <a:r>
              <a:rPr lang="en-US" dirty="0" smtClean="0"/>
              <a:t>Original receipts or documents that prove the request</a:t>
            </a:r>
          </a:p>
          <a:p>
            <a:pPr lvl="1"/>
            <a:r>
              <a:rPr lang="en-US" dirty="0" smtClean="0"/>
              <a:t>Prize logs</a:t>
            </a:r>
          </a:p>
          <a:p>
            <a:pPr lvl="1"/>
            <a:r>
              <a:rPr lang="en-US" dirty="0" smtClean="0"/>
              <a:t>List of attendees for outside events</a:t>
            </a:r>
          </a:p>
          <a:p>
            <a:pPr lvl="1"/>
            <a:r>
              <a:rPr lang="en-US" dirty="0" smtClean="0"/>
              <a:t>Conference Agendas for travel</a:t>
            </a:r>
          </a:p>
          <a:p>
            <a:pPr lvl="1"/>
            <a:r>
              <a:rPr lang="en-US" dirty="0" smtClean="0"/>
              <a:t>W9s if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2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Asked Questions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is in my budget?</a:t>
            </a:r>
          </a:p>
          <a:p>
            <a:pPr lvl="1"/>
            <a:r>
              <a:rPr lang="en-US" dirty="0" smtClean="0"/>
              <a:t>You should be keeping track</a:t>
            </a:r>
          </a:p>
          <a:p>
            <a:pPr lvl="1"/>
            <a:r>
              <a:rPr lang="en-US" dirty="0" smtClean="0"/>
              <a:t>Can track in spreadsheet</a:t>
            </a:r>
          </a:p>
          <a:p>
            <a:pPr lvl="1"/>
            <a:r>
              <a:rPr lang="en-US" dirty="0" smtClean="0"/>
              <a:t>Can double check with SS treasurer</a:t>
            </a:r>
          </a:p>
          <a:p>
            <a:r>
              <a:rPr lang="en-US" dirty="0" smtClean="0"/>
              <a:t>When do Requests for Funding need to be in?</a:t>
            </a:r>
          </a:p>
          <a:p>
            <a:pPr lvl="1"/>
            <a:r>
              <a:rPr lang="en-US" dirty="0" smtClean="0"/>
              <a:t>Wednesdays by noon to </a:t>
            </a:r>
            <a:r>
              <a:rPr lang="en-US" dirty="0" smtClean="0">
                <a:hlinkClick r:id="rId3"/>
              </a:rPr>
              <a:t>sstreas@carrollu.edu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5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Questions?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62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Duties &amp; Responsibilities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Keeping financial records in order</a:t>
            </a:r>
          </a:p>
          <a:p>
            <a:r>
              <a:rPr lang="en-US" dirty="0" smtClean="0"/>
              <a:t>Paying all bills on time</a:t>
            </a:r>
          </a:p>
          <a:p>
            <a:r>
              <a:rPr lang="en-US" dirty="0" smtClean="0"/>
              <a:t>Presenting creative ways to raise funds</a:t>
            </a:r>
          </a:p>
          <a:p>
            <a:r>
              <a:rPr lang="en-US" dirty="0" smtClean="0"/>
              <a:t>Being trustworthy and responsible</a:t>
            </a:r>
          </a:p>
          <a:p>
            <a:r>
              <a:rPr lang="en-US" dirty="0" smtClean="0"/>
              <a:t>Creating and proposing the organization’s budget for following academic year</a:t>
            </a:r>
          </a:p>
          <a:p>
            <a:r>
              <a:rPr lang="en-US" dirty="0" smtClean="0"/>
              <a:t>Follow proper policies and procedures including Carroll University Student Senate Financial Allocating Guidelines</a:t>
            </a:r>
          </a:p>
          <a:p>
            <a:r>
              <a:rPr lang="en-US" dirty="0" smtClean="0"/>
              <a:t>Understand how to use all of the budget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97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Finance Guidelines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financial rules that must be followed can be found in the Student Senate Financial Allocating Guidelines</a:t>
            </a:r>
          </a:p>
          <a:p>
            <a:r>
              <a:rPr lang="en-US" dirty="0" smtClean="0"/>
              <a:t>Please take time to read over the Financial Guidelines</a:t>
            </a:r>
          </a:p>
          <a:p>
            <a:pPr lvl="1"/>
            <a:r>
              <a:rPr lang="en-US" dirty="0" smtClean="0"/>
              <a:t>Look over any changes you may notice!</a:t>
            </a:r>
          </a:p>
          <a:p>
            <a:r>
              <a:rPr lang="en-US" dirty="0" smtClean="0"/>
              <a:t>See Treasurers Information page</a:t>
            </a:r>
          </a:p>
        </p:txBody>
      </p:sp>
    </p:spTree>
    <p:extLst>
      <p:ext uri="{BB962C8B-B14F-4D97-AF65-F5344CB8AC3E}">
        <p14:creationId xmlns:p14="http://schemas.microsoft.com/office/powerpoint/2010/main" val="420605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 Numbers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Listed as a span of four different number sets</a:t>
            </a:r>
          </a:p>
          <a:p>
            <a:r>
              <a:rPr lang="en-US" dirty="0" smtClean="0"/>
              <a:t>Example: 10-3590-5590-7583</a:t>
            </a:r>
          </a:p>
          <a:p>
            <a:r>
              <a:rPr lang="en-US" dirty="0" smtClean="0"/>
              <a:t>Fund</a:t>
            </a:r>
          </a:p>
          <a:p>
            <a:pPr lvl="1"/>
            <a:r>
              <a:rPr lang="en-US" dirty="0" smtClean="0"/>
              <a:t>All org accounts start with a “10” fund</a:t>
            </a:r>
          </a:p>
          <a:p>
            <a:r>
              <a:rPr lang="en-US" dirty="0" smtClean="0"/>
              <a:t>Cost Center</a:t>
            </a:r>
          </a:p>
          <a:p>
            <a:pPr lvl="1"/>
            <a:r>
              <a:rPr lang="en-US" dirty="0" smtClean="0"/>
              <a:t>All org accounts are under the “3590” cost center</a:t>
            </a:r>
          </a:p>
          <a:p>
            <a:r>
              <a:rPr lang="en-US" dirty="0" smtClean="0"/>
              <a:t>Expense Account</a:t>
            </a:r>
          </a:p>
          <a:p>
            <a:pPr lvl="1"/>
            <a:r>
              <a:rPr lang="en-US" dirty="0" smtClean="0"/>
              <a:t>Different expense account for each area</a:t>
            </a:r>
          </a:p>
          <a:p>
            <a:pPr lvl="2"/>
            <a:r>
              <a:rPr lang="en-US" dirty="0" smtClean="0"/>
              <a:t>Ex: 5590 = supplies &amp; other</a:t>
            </a:r>
          </a:p>
          <a:p>
            <a:r>
              <a:rPr lang="en-US" dirty="0" smtClean="0"/>
              <a:t>Project Code</a:t>
            </a:r>
          </a:p>
          <a:p>
            <a:pPr lvl="1"/>
            <a:r>
              <a:rPr lang="en-US" dirty="0" smtClean="0"/>
              <a:t>Each org has their own code</a:t>
            </a:r>
          </a:p>
          <a:p>
            <a:pPr lvl="2"/>
            <a:r>
              <a:rPr lang="en-US" dirty="0" smtClean="0"/>
              <a:t>Ex: Student Senate = 7583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5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Commonly Used Expense Accts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5510: Travel &amp; Conference</a:t>
            </a:r>
          </a:p>
          <a:p>
            <a:pPr lvl="1"/>
            <a:r>
              <a:rPr lang="en-US" dirty="0" smtClean="0"/>
              <a:t>Hotel Accommodations</a:t>
            </a:r>
            <a:endParaRPr lang="en-US" dirty="0"/>
          </a:p>
          <a:p>
            <a:pPr lvl="1"/>
            <a:r>
              <a:rPr lang="en-US" dirty="0" smtClean="0"/>
              <a:t>Airfare</a:t>
            </a:r>
          </a:p>
          <a:p>
            <a:pPr lvl="1"/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Conference Registration</a:t>
            </a:r>
          </a:p>
          <a:p>
            <a:pPr lvl="1"/>
            <a:r>
              <a:rPr lang="en-US" dirty="0" smtClean="0"/>
              <a:t>Carroll University Van Rental</a:t>
            </a:r>
          </a:p>
          <a:p>
            <a:pPr lvl="1"/>
            <a:r>
              <a:rPr lang="en-US" dirty="0" smtClean="0"/>
              <a:t>Mileage / Other transportation</a:t>
            </a:r>
          </a:p>
          <a:p>
            <a:r>
              <a:rPr lang="en-US" dirty="0" smtClean="0"/>
              <a:t>5520: Postage</a:t>
            </a:r>
          </a:p>
          <a:p>
            <a:r>
              <a:rPr lang="en-US" dirty="0" smtClean="0"/>
              <a:t>5530: Telephone &amp; Fax Expense</a:t>
            </a:r>
          </a:p>
        </p:txBody>
      </p:sp>
    </p:spTree>
    <p:extLst>
      <p:ext uri="{BB962C8B-B14F-4D97-AF65-F5344CB8AC3E}">
        <p14:creationId xmlns:p14="http://schemas.microsoft.com/office/powerpoint/2010/main" val="304394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Used Expense Accts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5540: Printing &amp; Duplication Expense</a:t>
            </a:r>
          </a:p>
          <a:p>
            <a:pPr lvl="1"/>
            <a:r>
              <a:rPr lang="en-US" dirty="0" smtClean="0"/>
              <a:t>Carroll Duplication Expense</a:t>
            </a:r>
          </a:p>
          <a:p>
            <a:pPr lvl="1"/>
            <a:r>
              <a:rPr lang="en-US" dirty="0" smtClean="0"/>
              <a:t>Charges to print from an outside vendor</a:t>
            </a:r>
          </a:p>
          <a:p>
            <a:pPr lvl="2"/>
            <a:r>
              <a:rPr lang="en-US" dirty="0" smtClean="0"/>
              <a:t>(Newspapers / Magazines / Etc.)</a:t>
            </a:r>
          </a:p>
          <a:p>
            <a:r>
              <a:rPr lang="en-US" dirty="0" smtClean="0"/>
              <a:t>5545: Contracted Individuals</a:t>
            </a:r>
          </a:p>
          <a:p>
            <a:pPr lvl="1"/>
            <a:r>
              <a:rPr lang="en-US" dirty="0" smtClean="0"/>
              <a:t>Independent Contractor:</a:t>
            </a:r>
          </a:p>
          <a:p>
            <a:pPr lvl="2"/>
            <a:r>
              <a:rPr lang="en-US" dirty="0" smtClean="0"/>
              <a:t>Guest Lecturer</a:t>
            </a:r>
          </a:p>
          <a:p>
            <a:pPr lvl="2"/>
            <a:r>
              <a:rPr lang="en-US" dirty="0" smtClean="0"/>
              <a:t>Entertainer</a:t>
            </a:r>
          </a:p>
          <a:p>
            <a:r>
              <a:rPr lang="en-US" dirty="0" smtClean="0"/>
              <a:t>5550: Contracted Companies</a:t>
            </a:r>
          </a:p>
          <a:p>
            <a:pPr lvl="1"/>
            <a:r>
              <a:rPr lang="en-US" dirty="0" smtClean="0"/>
              <a:t>Contracted through Agency:</a:t>
            </a:r>
          </a:p>
          <a:p>
            <a:pPr lvl="2"/>
            <a:r>
              <a:rPr lang="en-US" dirty="0" smtClean="0"/>
              <a:t>Band</a:t>
            </a:r>
          </a:p>
          <a:p>
            <a:pPr lvl="2"/>
            <a:r>
              <a:rPr lang="en-US" dirty="0" smtClean="0"/>
              <a:t>Performer</a:t>
            </a:r>
          </a:p>
        </p:txBody>
      </p:sp>
    </p:spTree>
    <p:extLst>
      <p:ext uri="{BB962C8B-B14F-4D97-AF65-F5344CB8AC3E}">
        <p14:creationId xmlns:p14="http://schemas.microsoft.com/office/powerpoint/2010/main" val="42730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Used Expense Accts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5560: Rentals Expense</a:t>
            </a:r>
          </a:p>
          <a:p>
            <a:pPr lvl="1"/>
            <a:r>
              <a:rPr lang="en-US" dirty="0" smtClean="0"/>
              <a:t>Rentals of Equipment:</a:t>
            </a:r>
          </a:p>
          <a:p>
            <a:pPr lvl="2"/>
            <a:r>
              <a:rPr lang="en-US" dirty="0" smtClean="0"/>
              <a:t>Chairs, Tables, Etc. (</a:t>
            </a:r>
            <a:r>
              <a:rPr lang="en-US" b="1" dirty="0" smtClean="0"/>
              <a:t>from an outside company, not though Carroll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School Buses (First Student Bus Company)</a:t>
            </a:r>
          </a:p>
          <a:p>
            <a:pPr lvl="2"/>
            <a:r>
              <a:rPr lang="en-US" dirty="0" smtClean="0"/>
              <a:t>Movie Rentals (Swank)</a:t>
            </a:r>
          </a:p>
          <a:p>
            <a:r>
              <a:rPr lang="en-US" dirty="0" smtClean="0"/>
              <a:t>5570: Subscriptions &amp; Memberships</a:t>
            </a:r>
          </a:p>
          <a:p>
            <a:pPr lvl="1"/>
            <a:r>
              <a:rPr lang="en-US" dirty="0" smtClean="0"/>
              <a:t>Magazines, Periodicals, Etc.</a:t>
            </a:r>
          </a:p>
          <a:p>
            <a:pPr lvl="1"/>
            <a:r>
              <a:rPr lang="en-US" dirty="0" smtClean="0"/>
              <a:t>Membership to organizations (individual &amp; group)</a:t>
            </a:r>
          </a:p>
          <a:p>
            <a:r>
              <a:rPr lang="en-US" dirty="0" smtClean="0"/>
              <a:t>5590: Supplies &amp; Other</a:t>
            </a:r>
          </a:p>
          <a:p>
            <a:pPr lvl="1"/>
            <a:r>
              <a:rPr lang="en-US" dirty="0" smtClean="0"/>
              <a:t>Charges that don’t fit anywhere else</a:t>
            </a:r>
          </a:p>
          <a:p>
            <a:pPr lvl="2"/>
            <a:r>
              <a:rPr lang="en-US" dirty="0" smtClean="0"/>
              <a:t>Supplies</a:t>
            </a:r>
          </a:p>
          <a:p>
            <a:pPr lvl="2"/>
            <a:r>
              <a:rPr lang="en-US" dirty="0" smtClean="0"/>
              <a:t>Bookstore Charges</a:t>
            </a:r>
          </a:p>
          <a:p>
            <a:pPr lvl="2"/>
            <a:r>
              <a:rPr lang="en-US" dirty="0" smtClean="0"/>
              <a:t>Prizes</a:t>
            </a:r>
          </a:p>
          <a:p>
            <a:r>
              <a:rPr lang="en-US" dirty="0" smtClean="0"/>
              <a:t>5740: </a:t>
            </a:r>
            <a:r>
              <a:rPr lang="en-US" dirty="0" err="1" smtClean="0"/>
              <a:t>Chartwells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49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Reservations and Events Fee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71628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smtClean="0"/>
              <a:t>Student Senate 2013-2014 Financial Allocating Guidelines</a:t>
            </a:r>
          </a:p>
          <a:p>
            <a:pPr marL="109728" indent="0">
              <a:buNone/>
            </a:pPr>
            <a:r>
              <a:rPr lang="en-US" b="1" dirty="0" smtClean="0"/>
              <a:t>	Article III, Section 15:</a:t>
            </a:r>
            <a:endParaRPr lang="en-US" dirty="0"/>
          </a:p>
          <a:p>
            <a:r>
              <a:rPr lang="en-US" dirty="0"/>
              <a:t>The Student Senate will set aside an adequate amount of money to supplement costs incurred through the Reservations and Events Office. </a:t>
            </a:r>
            <a:r>
              <a:rPr lang="en-US" dirty="0" smtClean="0"/>
              <a:t>If </a:t>
            </a:r>
            <a:r>
              <a:rPr lang="en-US" dirty="0"/>
              <a:t>any late fees are incurred, these will not be funded by the Student Senate or any funds received from the Student </a:t>
            </a:r>
            <a:r>
              <a:rPr lang="en-US" dirty="0" smtClean="0"/>
              <a:t>Senate. Organizations must pay for any late fees using either their “O” account or they must find funding outside of Senate or their budget to cover these costs.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Reservations and Events Fee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1: Reserve rooms, tables, chairs, etc.</a:t>
            </a:r>
          </a:p>
          <a:p>
            <a:r>
              <a:rPr lang="en-US" dirty="0" smtClean="0"/>
              <a:t>Step 2: Hold event!</a:t>
            </a:r>
          </a:p>
          <a:p>
            <a:r>
              <a:rPr lang="en-US" dirty="0" smtClean="0"/>
              <a:t>Step 3: Send receipt to sstreas@carrollu.edu</a:t>
            </a:r>
          </a:p>
          <a:p>
            <a:r>
              <a:rPr lang="en-US" dirty="0" smtClean="0"/>
              <a:t>**If late fees are incurred, the organization will be responsible for covering the event fees with their “O” account.**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67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382</TotalTime>
  <Words>921</Words>
  <Application>Microsoft Office PowerPoint</Application>
  <PresentationFormat>On-screen Show (4:3)</PresentationFormat>
  <Paragraphs>191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Facet</vt:lpstr>
      <vt:lpstr>Treasurer Training 2014-2015</vt:lpstr>
      <vt:lpstr>Duties &amp; Responsibilities</vt:lpstr>
      <vt:lpstr>Finance Guidelines</vt:lpstr>
      <vt:lpstr>Account Numbers</vt:lpstr>
      <vt:lpstr>Commonly Used Expense Accts</vt:lpstr>
      <vt:lpstr>Commonly Used Expense Accts</vt:lpstr>
      <vt:lpstr>Commonly Used Expense Accts</vt:lpstr>
      <vt:lpstr>Reservations and Events Fee</vt:lpstr>
      <vt:lpstr>Reservations and Events Fee</vt:lpstr>
      <vt:lpstr>Reservations and Events Fee</vt:lpstr>
      <vt:lpstr>Financial Forms</vt:lpstr>
      <vt:lpstr>Financial Forms</vt:lpstr>
      <vt:lpstr>Financial Forms</vt:lpstr>
      <vt:lpstr>Internal Charges</vt:lpstr>
      <vt:lpstr>Frequently Asked Questions</vt:lpstr>
      <vt:lpstr>Frequently Asked Questions</vt:lpstr>
      <vt:lpstr>Frequently Asked Questions</vt:lpstr>
      <vt:lpstr>Additional Questions?</vt:lpstr>
    </vt:vector>
  </TitlesOfParts>
  <Company>Carroll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Training</dc:title>
  <dc:creator>Windows User</dc:creator>
  <cp:lastModifiedBy>ShaunaMarieC83</cp:lastModifiedBy>
  <cp:revision>28</cp:revision>
  <cp:lastPrinted>2014-09-03T02:32:29Z</cp:lastPrinted>
  <dcterms:created xsi:type="dcterms:W3CDTF">2012-04-03T14:49:42Z</dcterms:created>
  <dcterms:modified xsi:type="dcterms:W3CDTF">2016-01-28T16:59:04Z</dcterms:modified>
</cp:coreProperties>
</file>