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75" r:id="rId4"/>
    <p:sldId id="259" r:id="rId5"/>
    <p:sldId id="261" r:id="rId6"/>
    <p:sldId id="258" r:id="rId7"/>
    <p:sldId id="260" r:id="rId8"/>
    <p:sldId id="266" r:id="rId9"/>
    <p:sldId id="264" r:id="rId10"/>
    <p:sldId id="271" r:id="rId11"/>
    <p:sldId id="272" r:id="rId12"/>
    <p:sldId id="276" r:id="rId1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5" autoAdjust="0"/>
  </p:normalViewPr>
  <p:slideViewPr>
    <p:cSldViewPr>
      <p:cViewPr>
        <p:scale>
          <a:sx n="70" d="100"/>
          <a:sy n="70" d="100"/>
        </p:scale>
        <p:origin x="-2178"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7ED12EA3-2D45-4448-8548-E915A63B2D0A}" type="datetimeFigureOut">
              <a:rPr lang="en-US" smtClean="0"/>
              <a:t>1/28/2016</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7CF2BAD5-11EA-4765-8E04-82344ED97012}" type="slidenum">
              <a:rPr lang="en-US" smtClean="0"/>
              <a:t>‹#›</a:t>
            </a:fld>
            <a:endParaRPr lang="en-US"/>
          </a:p>
        </p:txBody>
      </p:sp>
    </p:spTree>
    <p:extLst>
      <p:ext uri="{BB962C8B-B14F-4D97-AF65-F5344CB8AC3E}">
        <p14:creationId xmlns:p14="http://schemas.microsoft.com/office/powerpoint/2010/main" val="359203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Introductions-Kyle</a:t>
            </a:r>
            <a:r>
              <a:rPr lang="en-US" baseline="0" dirty="0" smtClean="0"/>
              <a:t> &amp; Jake </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1</a:t>
            </a:fld>
            <a:endParaRPr lang="en-US"/>
          </a:p>
        </p:txBody>
      </p:sp>
    </p:spTree>
    <p:extLst>
      <p:ext uri="{BB962C8B-B14F-4D97-AF65-F5344CB8AC3E}">
        <p14:creationId xmlns:p14="http://schemas.microsoft.com/office/powerpoint/2010/main" val="223901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10</a:t>
            </a:fld>
            <a:endParaRPr lang="en-US"/>
          </a:p>
        </p:txBody>
      </p:sp>
    </p:spTree>
    <p:extLst>
      <p:ext uri="{BB962C8B-B14F-4D97-AF65-F5344CB8AC3E}">
        <p14:creationId xmlns:p14="http://schemas.microsoft.com/office/powerpoint/2010/main" val="263266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Hazing</a:t>
            </a:r>
            <a:r>
              <a:rPr lang="en-US" b="0" dirty="0" smtClean="0"/>
              <a:t>-Jake: Newly</a:t>
            </a:r>
            <a:r>
              <a:rPr lang="en-US" b="0" baseline="0" dirty="0" smtClean="0"/>
              <a:t> formed, working on defining, procedural information, how to report, and how to create a culture where students don’t have to be humiliated or demeaned in order to become part of something on campus. </a:t>
            </a:r>
            <a:endParaRPr lang="en-US" b="0" dirty="0" smtClean="0"/>
          </a:p>
          <a:p>
            <a:r>
              <a:rPr lang="en-US" b="1" dirty="0" smtClean="0"/>
              <a:t>Portal</a:t>
            </a:r>
            <a:r>
              <a:rPr lang="en-US" baseline="0" dirty="0" smtClean="0"/>
              <a:t> </a:t>
            </a:r>
            <a:r>
              <a:rPr lang="en-US" b="1" baseline="0" dirty="0" smtClean="0"/>
              <a:t>Page</a:t>
            </a:r>
            <a:r>
              <a:rPr lang="en-US" baseline="0" dirty="0" smtClean="0"/>
              <a:t>-Kyle</a:t>
            </a:r>
          </a:p>
          <a:p>
            <a:r>
              <a:rPr lang="en-US" b="1" baseline="0" dirty="0" smtClean="0"/>
              <a:t>Future</a:t>
            </a:r>
            <a:r>
              <a:rPr lang="en-US" baseline="0" dirty="0" smtClean="0"/>
              <a:t>-Jake More trainings (in person/digital), Winter </a:t>
            </a:r>
            <a:r>
              <a:rPr lang="en-US" baseline="0" dirty="0" err="1" smtClean="0"/>
              <a:t>gathring</a:t>
            </a:r>
            <a:r>
              <a:rPr lang="en-US" baseline="0" dirty="0" smtClean="0"/>
              <a:t> &amp; Celebration!, 45 at 4&amp;5, Org Banquet! Please come! </a:t>
            </a:r>
          </a:p>
          <a:p>
            <a:r>
              <a:rPr lang="en-US" b="1" baseline="0" dirty="0" smtClean="0"/>
              <a:t>Constitutions-</a:t>
            </a:r>
            <a:r>
              <a:rPr lang="en-US" baseline="0" dirty="0" smtClean="0"/>
              <a:t>Kyle</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11</a:t>
            </a:fld>
            <a:endParaRPr lang="en-US"/>
          </a:p>
        </p:txBody>
      </p:sp>
    </p:spTree>
    <p:extLst>
      <p:ext uri="{BB962C8B-B14F-4D97-AF65-F5344CB8AC3E}">
        <p14:creationId xmlns:p14="http://schemas.microsoft.com/office/powerpoint/2010/main" val="228605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2BAD5-11EA-4765-8E04-82344ED97012}" type="slidenum">
              <a:rPr lang="en-US" smtClean="0"/>
              <a:t>12</a:t>
            </a:fld>
            <a:endParaRPr lang="en-US"/>
          </a:p>
        </p:txBody>
      </p:sp>
    </p:spTree>
    <p:extLst>
      <p:ext uri="{BB962C8B-B14F-4D97-AF65-F5344CB8AC3E}">
        <p14:creationId xmlns:p14="http://schemas.microsoft.com/office/powerpoint/2010/main" val="208538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Jake</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2</a:t>
            </a:fld>
            <a:endParaRPr lang="en-US"/>
          </a:p>
        </p:txBody>
      </p:sp>
    </p:spTree>
    <p:extLst>
      <p:ext uri="{BB962C8B-B14F-4D97-AF65-F5344CB8AC3E}">
        <p14:creationId xmlns:p14="http://schemas.microsoft.com/office/powerpoint/2010/main" val="147805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Jake</a:t>
            </a:r>
          </a:p>
          <a:p>
            <a:r>
              <a:rPr lang="en-US" dirty="0" smtClean="0"/>
              <a:t>-Responsibilities-Know</a:t>
            </a:r>
            <a:r>
              <a:rPr lang="en-US" baseline="0" dirty="0" smtClean="0"/>
              <a:t> what you signed up for! Sometimes students don’t always paint the full picture.</a:t>
            </a:r>
          </a:p>
          <a:p>
            <a:r>
              <a:rPr lang="en-US" baseline="0" dirty="0" smtClean="0"/>
              <a:t>-How to be successful/engaged-Provide you some tools to engage with your Org</a:t>
            </a:r>
          </a:p>
          <a:p>
            <a:r>
              <a:rPr lang="en-US" baseline="0" dirty="0" smtClean="0"/>
              <a:t>-To provide a snapshot of what Orgs are required to do/what we ask of them</a:t>
            </a:r>
          </a:p>
          <a:p>
            <a:r>
              <a:rPr lang="en-US" baseline="0" dirty="0" smtClean="0"/>
              <a:t>-The who’s who of Student Activities</a:t>
            </a:r>
          </a:p>
          <a:p>
            <a:r>
              <a:rPr lang="en-US" baseline="0" dirty="0" smtClean="0"/>
              <a:t>-Spend some time with one another-know who other advisors are-Last spring’s thank you helped show the long list of people who put in a lot of work!</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3</a:t>
            </a:fld>
            <a:endParaRPr lang="en-US"/>
          </a:p>
        </p:txBody>
      </p:sp>
    </p:spTree>
    <p:extLst>
      <p:ext uri="{BB962C8B-B14F-4D97-AF65-F5344CB8AC3E}">
        <p14:creationId xmlns:p14="http://schemas.microsoft.com/office/powerpoint/2010/main" val="187420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4</a:t>
            </a:fld>
            <a:endParaRPr lang="en-US"/>
          </a:p>
        </p:txBody>
      </p:sp>
    </p:spTree>
    <p:extLst>
      <p:ext uri="{BB962C8B-B14F-4D97-AF65-F5344CB8AC3E}">
        <p14:creationId xmlns:p14="http://schemas.microsoft.com/office/powerpoint/2010/main" val="229277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5</a:t>
            </a:fld>
            <a:endParaRPr lang="en-US"/>
          </a:p>
        </p:txBody>
      </p:sp>
    </p:spTree>
    <p:extLst>
      <p:ext uri="{BB962C8B-B14F-4D97-AF65-F5344CB8AC3E}">
        <p14:creationId xmlns:p14="http://schemas.microsoft.com/office/powerpoint/2010/main" val="167931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6</a:t>
            </a:fld>
            <a:endParaRPr lang="en-US"/>
          </a:p>
        </p:txBody>
      </p:sp>
    </p:spTree>
    <p:extLst>
      <p:ext uri="{BB962C8B-B14F-4D97-AF65-F5344CB8AC3E}">
        <p14:creationId xmlns:p14="http://schemas.microsoft.com/office/powerpoint/2010/main" val="247330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Jake</a:t>
            </a:r>
            <a:r>
              <a:rPr lang="en-US" dirty="0" smtClean="0"/>
              <a:t> (First 4) </a:t>
            </a:r>
            <a:r>
              <a:rPr lang="en-US" b="1" dirty="0" smtClean="0"/>
              <a:t>Kyle</a:t>
            </a:r>
            <a:r>
              <a:rPr lang="en-US" dirty="0" smtClean="0"/>
              <a:t> (Last 4)</a:t>
            </a:r>
          </a:p>
          <a:p>
            <a:r>
              <a:rPr lang="en-US" dirty="0" smtClean="0"/>
              <a:t>-Not only do we want advisors to have there name on a piece of paper, but we want you to be a part of the organization. Both the organization and you should be benefiting </a:t>
            </a:r>
            <a:r>
              <a:rPr lang="en-US" dirty="0" err="1" smtClean="0"/>
              <a:t>throught</a:t>
            </a:r>
            <a:r>
              <a:rPr lang="en-US" dirty="0" smtClean="0"/>
              <a:t> this</a:t>
            </a:r>
            <a:r>
              <a:rPr lang="en-US" baseline="0" dirty="0" smtClean="0"/>
              <a:t> relationship. </a:t>
            </a:r>
          </a:p>
          <a:p>
            <a:r>
              <a:rPr lang="en-US" baseline="0" dirty="0" smtClean="0"/>
              <a:t>-This means that you should essentially be a member and understand what the groups goals are. Read up on the group. This means look at the constitution and what their goals are for the year.</a:t>
            </a:r>
          </a:p>
          <a:p>
            <a:pPr marL="175050" indent="-175050">
              <a:buFontTx/>
              <a:buChar char="-"/>
            </a:pPr>
            <a:r>
              <a:rPr lang="en-US" baseline="0" dirty="0" smtClean="0"/>
              <a:t>Have a goal of meeting with presidents once a month and the executive board twice a semester. Having an active role also leads into meeting with the presidents and the executive board as a whole. Executive boards should have regular meetings, so join them at one.</a:t>
            </a:r>
          </a:p>
          <a:p>
            <a:pPr marL="175050" indent="-175050">
              <a:buFontTx/>
              <a:buChar char="-"/>
            </a:pPr>
            <a:r>
              <a:rPr lang="en-US" baseline="0" dirty="0" smtClean="0"/>
              <a:t>Each organization is required to do one all campus event along with a service project each semester. Serve as a resource for them and help them succeed!</a:t>
            </a:r>
          </a:p>
          <a:p>
            <a:pPr marL="175050" indent="-175050">
              <a:buFontTx/>
              <a:buChar char="-"/>
            </a:pPr>
            <a:r>
              <a:rPr lang="en-US" baseline="0" dirty="0" smtClean="0"/>
              <a:t>Where does your organization do its recruitment? Does it host an information event? Student Activities provides two opportunities for this. The student involvement fair in the fall semester and the student org fair during spring fling. Ask your organization how they plan on getting more members and plan on keeping them.</a:t>
            </a:r>
          </a:p>
          <a:p>
            <a:pPr marL="175050" indent="-175050">
              <a:buFontTx/>
              <a:buChar char="-"/>
            </a:pPr>
            <a:endParaRPr lang="en-US" dirty="0"/>
          </a:p>
        </p:txBody>
      </p:sp>
      <p:sp>
        <p:nvSpPr>
          <p:cNvPr id="4" name="Slide Number Placeholder 3"/>
          <p:cNvSpPr>
            <a:spLocks noGrp="1"/>
          </p:cNvSpPr>
          <p:nvPr>
            <p:ph type="sldNum" sz="quarter" idx="10"/>
          </p:nvPr>
        </p:nvSpPr>
        <p:spPr/>
        <p:txBody>
          <a:bodyPr/>
          <a:lstStyle/>
          <a:p>
            <a:fld id="{7CF2BAD5-11EA-4765-8E04-82344ED97012}" type="slidenum">
              <a:rPr lang="en-US" smtClean="0"/>
              <a:t>7</a:t>
            </a:fld>
            <a:endParaRPr lang="en-US"/>
          </a:p>
        </p:txBody>
      </p:sp>
    </p:spTree>
    <p:extLst>
      <p:ext uri="{BB962C8B-B14F-4D97-AF65-F5344CB8AC3E}">
        <p14:creationId xmlns:p14="http://schemas.microsoft.com/office/powerpoint/2010/main" val="62565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Kyle-Speak</a:t>
            </a:r>
            <a:r>
              <a:rPr lang="en-US" baseline="0" dirty="0" smtClean="0"/>
              <a:t> of own experience and the value of having conversation with Advisor</a:t>
            </a:r>
            <a:endParaRPr lang="en-US" dirty="0" smtClean="0"/>
          </a:p>
        </p:txBody>
      </p:sp>
      <p:sp>
        <p:nvSpPr>
          <p:cNvPr id="4" name="Slide Number Placeholder 3"/>
          <p:cNvSpPr>
            <a:spLocks noGrp="1"/>
          </p:cNvSpPr>
          <p:nvPr>
            <p:ph type="sldNum" sz="quarter" idx="10"/>
          </p:nvPr>
        </p:nvSpPr>
        <p:spPr/>
        <p:txBody>
          <a:bodyPr/>
          <a:lstStyle/>
          <a:p>
            <a:fld id="{7CF2BAD5-11EA-4765-8E04-82344ED97012}" type="slidenum">
              <a:rPr lang="en-US" smtClean="0"/>
              <a:t>8</a:t>
            </a:fld>
            <a:endParaRPr lang="en-US"/>
          </a:p>
        </p:txBody>
      </p:sp>
    </p:spTree>
    <p:extLst>
      <p:ext uri="{BB962C8B-B14F-4D97-AF65-F5344CB8AC3E}">
        <p14:creationId xmlns:p14="http://schemas.microsoft.com/office/powerpoint/2010/main" val="348798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Jake-</a:t>
            </a:r>
          </a:p>
          <a:p>
            <a:r>
              <a:rPr lang="en-US" b="1" dirty="0" smtClean="0"/>
              <a:t>Finance-</a:t>
            </a:r>
            <a:r>
              <a:rPr lang="en-US" dirty="0" smtClean="0"/>
              <a:t> Request for payments</a:t>
            </a:r>
            <a:r>
              <a:rPr lang="en-US" baseline="0" dirty="0" smtClean="0"/>
              <a:t> (30 days, original </a:t>
            </a:r>
            <a:r>
              <a:rPr lang="en-US" baseline="0" dirty="0" err="1" smtClean="0"/>
              <a:t>reciepts</a:t>
            </a:r>
            <a:r>
              <a:rPr lang="en-US" baseline="0" dirty="0" smtClean="0"/>
              <a:t>, prize log) Budgets (MUST DO THESE!)</a:t>
            </a:r>
            <a:endParaRPr lang="en-US" dirty="0" smtClean="0"/>
          </a:p>
          <a:p>
            <a:r>
              <a:rPr lang="en-US" b="1" dirty="0" smtClean="0"/>
              <a:t>Contracts-</a:t>
            </a:r>
            <a:r>
              <a:rPr lang="en-US" dirty="0" smtClean="0"/>
              <a:t> (Find</a:t>
            </a:r>
            <a:r>
              <a:rPr lang="en-US" baseline="0" dirty="0" smtClean="0"/>
              <a:t> on Portal-MUST DO THESE-Plan ahead!)</a:t>
            </a:r>
            <a:endParaRPr lang="en-US" dirty="0" smtClean="0"/>
          </a:p>
          <a:p>
            <a:r>
              <a:rPr lang="en-US" b="1" dirty="0" smtClean="0"/>
              <a:t>Room</a:t>
            </a:r>
            <a:r>
              <a:rPr lang="en-US" b="1" baseline="0" dirty="0" smtClean="0"/>
              <a:t> Reservations- </a:t>
            </a:r>
            <a:r>
              <a:rPr lang="en-US" baseline="0" dirty="0" smtClean="0"/>
              <a:t>(This year will be a learning year-be hands on with Events and Student Activities) We should be able to answer questions, but we’re learning as well! Plan accordingly and communicate accordingly. Positive Attitude about events fees!</a:t>
            </a:r>
          </a:p>
          <a:p>
            <a:r>
              <a:rPr lang="en-US" b="1" baseline="0" dirty="0" smtClean="0"/>
              <a:t>Event Docs- </a:t>
            </a:r>
            <a:r>
              <a:rPr lang="en-US" baseline="0" dirty="0" smtClean="0"/>
              <a:t>Help us know what is going on with the organizations in a timely manner and to hold groups accountable. We obviously want organizations that are going to be active and providing opportunities to students on campus. That’s what their money is going toward! </a:t>
            </a:r>
            <a:r>
              <a:rPr lang="en-US" b="1" baseline="0" dirty="0" smtClean="0"/>
              <a:t>Also-We’re going GREEN! Online forms for all! </a:t>
            </a:r>
            <a:endParaRPr lang="en-US" b="1" dirty="0"/>
          </a:p>
        </p:txBody>
      </p:sp>
      <p:sp>
        <p:nvSpPr>
          <p:cNvPr id="4" name="Slide Number Placeholder 3"/>
          <p:cNvSpPr>
            <a:spLocks noGrp="1"/>
          </p:cNvSpPr>
          <p:nvPr>
            <p:ph type="sldNum" sz="quarter" idx="10"/>
          </p:nvPr>
        </p:nvSpPr>
        <p:spPr/>
        <p:txBody>
          <a:bodyPr/>
          <a:lstStyle/>
          <a:p>
            <a:fld id="{7CF2BAD5-11EA-4765-8E04-82344ED97012}" type="slidenum">
              <a:rPr lang="en-US" smtClean="0"/>
              <a:t>9</a:t>
            </a:fld>
            <a:endParaRPr lang="en-US"/>
          </a:p>
        </p:txBody>
      </p:sp>
    </p:spTree>
    <p:extLst>
      <p:ext uri="{BB962C8B-B14F-4D97-AF65-F5344CB8AC3E}">
        <p14:creationId xmlns:p14="http://schemas.microsoft.com/office/powerpoint/2010/main" val="317638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F4E97F-66E0-430C-9BD5-C7B45A682B7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4E97F-66E0-430C-9BD5-C7B45A682B7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4E97F-66E0-430C-9BD5-C7B45A682B7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4E97F-66E0-430C-9BD5-C7B45A682B7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6F4E97F-66E0-430C-9BD5-C7B45A682B76}"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F4E97F-66E0-430C-9BD5-C7B45A682B7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A6227-F890-4E7E-91B8-29C5A92F8FE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F4E97F-66E0-430C-9BD5-C7B45A682B76}"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4E97F-66E0-430C-9BD5-C7B45A682B76}"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4E97F-66E0-430C-9BD5-C7B45A682B76}"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6F4E97F-66E0-430C-9BD5-C7B45A682B76}" type="datetimeFigureOut">
              <a:rPr lang="en-US" smtClean="0"/>
              <a:t>1/28/2016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03A6227-F890-4E7E-91B8-29C5A92F8F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4E97F-66E0-430C-9BD5-C7B45A682B76}"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A6227-F890-4E7E-91B8-29C5A92F8F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6F4E97F-66E0-430C-9BD5-C7B45A682B76}" type="datetimeFigureOut">
              <a:rPr lang="en-US" smtClean="0"/>
              <a:t>1/28/2016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03A6227-F890-4E7E-91B8-29C5A92F8F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carrolluniversitysa@gmail.com"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pn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82706" y="1888392"/>
            <a:ext cx="6586006" cy="1204306"/>
          </a:xfrm>
        </p:spPr>
        <p:txBody>
          <a:bodyPr/>
          <a:lstStyle/>
          <a:p>
            <a:r>
              <a:rPr lang="en-US" dirty="0" smtClean="0">
                <a:latin typeface="Adobe Caslon Pro" pitchFamily="18" charset="0"/>
              </a:rPr>
              <a:t>Student organization Advisor Training</a:t>
            </a:r>
            <a:endParaRPr lang="en-US" dirty="0">
              <a:latin typeface="Adobe Caslon Pro" pitchFamily="18" charset="0"/>
            </a:endParaRPr>
          </a:p>
        </p:txBody>
      </p:sp>
      <p:sp>
        <p:nvSpPr>
          <p:cNvPr id="3" name="Subtitle 2"/>
          <p:cNvSpPr>
            <a:spLocks noGrp="1"/>
          </p:cNvSpPr>
          <p:nvPr>
            <p:ph type="subTitle" idx="1"/>
          </p:nvPr>
        </p:nvSpPr>
        <p:spPr>
          <a:xfrm rot="19140000">
            <a:off x="1443048" y="2909279"/>
            <a:ext cx="6511131" cy="329259"/>
          </a:xfrm>
        </p:spPr>
        <p:txBody>
          <a:bodyPr/>
          <a:lstStyle/>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9806" y1="19231" x2="39806" y2="19231"/>
                        <a14:foregroundMark x1="14563" y1="21154" x2="14563" y2="21154"/>
                        <a14:foregroundMark x1="58252" y1="41346" x2="58252" y2="41346"/>
                        <a14:foregroundMark x1="42718" y1="62500" x2="42718" y2="62500"/>
                        <a14:foregroundMark x1="34951" y1="71154" x2="34951" y2="71154"/>
                        <a14:foregroundMark x1="20388" y1="64423" x2="20388" y2="64423"/>
                        <a14:foregroundMark x1="33981" y1="50962" x2="33981" y2="50962"/>
                        <a14:foregroundMark x1="63107" y1="69231" x2="63107" y2="69231"/>
                        <a14:foregroundMark x1="74757" y1="69231" x2="74757" y2="69231"/>
                        <a14:backgroundMark x1="12621" y1="3846" x2="12621" y2="3846"/>
                        <a14:backgroundMark x1="20388" y1="2885" x2="26214" y2="962"/>
                      </a14:backgroundRemoval>
                    </a14:imgEffect>
                  </a14:imgLayer>
                </a14:imgProps>
              </a:ext>
              <a:ext uri="{28A0092B-C50C-407E-A947-70E740481C1C}">
                <a14:useLocalDpi xmlns:a14="http://schemas.microsoft.com/office/drawing/2010/main" val="0"/>
              </a:ext>
            </a:extLst>
          </a:blip>
          <a:stretch>
            <a:fillRect/>
          </a:stretch>
        </p:blipFill>
        <p:spPr>
          <a:xfrm>
            <a:off x="7620000" y="5339919"/>
            <a:ext cx="1231900" cy="1243860"/>
          </a:xfrm>
          <a:prstGeom prst="rect">
            <a:avLst/>
          </a:prstGeom>
        </p:spPr>
      </p:pic>
    </p:spTree>
    <p:extLst>
      <p:ext uri="{BB962C8B-B14F-4D97-AF65-F5344CB8AC3E}">
        <p14:creationId xmlns:p14="http://schemas.microsoft.com/office/powerpoint/2010/main" val="370619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787640" cy="548640"/>
          </a:xfrm>
        </p:spPr>
        <p:txBody>
          <a:bodyPr>
            <a:normAutofit fontScale="90000"/>
          </a:bodyPr>
          <a:lstStyle/>
          <a:p>
            <a:r>
              <a:rPr lang="en-US" dirty="0" smtClean="0">
                <a:solidFill>
                  <a:schemeClr val="accent2">
                    <a:lumMod val="75000"/>
                  </a:schemeClr>
                </a:solidFill>
                <a:latin typeface="Adobe Caslon Pro" pitchFamily="18" charset="0"/>
              </a:rPr>
              <a:t>Expectations of Student Organizations</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a:xfrm>
            <a:off x="822960" y="1100628"/>
            <a:ext cx="7520940" cy="4080972"/>
          </a:xfrm>
        </p:spPr>
        <p:txBody>
          <a:bodyPr>
            <a:normAutofit/>
          </a:bodyPr>
          <a:lstStyle/>
          <a:p>
            <a:r>
              <a:rPr lang="en-US" sz="2000" dirty="0" smtClean="0">
                <a:latin typeface="Adobe Caslon Pro" pitchFamily="18" charset="0"/>
              </a:rPr>
              <a:t>-Respectful of Advisors</a:t>
            </a:r>
          </a:p>
          <a:p>
            <a:r>
              <a:rPr lang="en-US" sz="2000" dirty="0" smtClean="0">
                <a:latin typeface="Adobe Caslon Pro" pitchFamily="18" charset="0"/>
              </a:rPr>
              <a:t>-Familiar with</a:t>
            </a:r>
            <a:r>
              <a:rPr lang="en-US" sz="2000" b="0" dirty="0" smtClean="0">
                <a:latin typeface="Adobe Caslon Pro" pitchFamily="18" charset="0"/>
              </a:rPr>
              <a:t>:</a:t>
            </a:r>
          </a:p>
          <a:p>
            <a:pPr lvl="1"/>
            <a:r>
              <a:rPr lang="en-US" sz="2000" dirty="0" smtClean="0">
                <a:latin typeface="Adobe Caslon Pro" pitchFamily="18" charset="0"/>
              </a:rPr>
              <a:t>Policies and Procedures</a:t>
            </a:r>
          </a:p>
          <a:p>
            <a:pPr lvl="1"/>
            <a:r>
              <a:rPr lang="en-US" sz="2000" dirty="0" smtClean="0">
                <a:latin typeface="Adobe Caslon Pro" pitchFamily="18" charset="0"/>
              </a:rPr>
              <a:t>Booking rooms</a:t>
            </a:r>
          </a:p>
          <a:p>
            <a:pPr lvl="1"/>
            <a:r>
              <a:rPr lang="en-US" sz="2000" dirty="0" smtClean="0">
                <a:latin typeface="Adobe Caslon Pro" pitchFamily="18" charset="0"/>
              </a:rPr>
              <a:t>Planning an event</a:t>
            </a:r>
          </a:p>
          <a:p>
            <a:pPr lvl="1"/>
            <a:r>
              <a:rPr lang="en-US" sz="2000" dirty="0" smtClean="0">
                <a:latin typeface="Adobe Caslon Pro" pitchFamily="18" charset="0"/>
              </a:rPr>
              <a:t>Financial Policies (Student Senate)</a:t>
            </a:r>
          </a:p>
          <a:p>
            <a:r>
              <a:rPr lang="en-US" sz="2000" dirty="0" smtClean="0">
                <a:latin typeface="Adobe Caslon Pro" pitchFamily="18" charset="0"/>
              </a:rPr>
              <a:t>-One service project/semester</a:t>
            </a:r>
          </a:p>
          <a:p>
            <a:r>
              <a:rPr lang="en-US" sz="2000" dirty="0" smtClean="0">
                <a:latin typeface="Adobe Caslon Pro" pitchFamily="18" charset="0"/>
              </a:rPr>
              <a:t>-One all campus event/semester</a:t>
            </a:r>
          </a:p>
          <a:p>
            <a:pPr>
              <a:buFont typeface="Arial" pitchFamily="34" charset="0"/>
              <a:buChar char="•"/>
            </a:pPr>
            <a:r>
              <a:rPr lang="en-US" sz="2000" b="0" dirty="0" smtClean="0">
                <a:latin typeface="Adobe Caslon Pro" pitchFamily="18" charset="0"/>
              </a:rPr>
              <a:t>Open to anyone on campus</a:t>
            </a:r>
          </a:p>
          <a:p>
            <a:r>
              <a:rPr lang="en-US" sz="2000" dirty="0" smtClean="0">
                <a:latin typeface="Adobe Caslon Pro" pitchFamily="18" charset="0"/>
              </a:rPr>
              <a:t>-Communicate with Student Activities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78004"/>
            <a:ext cx="4116681" cy="2755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615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Advisor Resources</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a:xfrm>
            <a:off x="762000" y="838200"/>
            <a:ext cx="7520940" cy="4495800"/>
          </a:xfrm>
          <a:noFill/>
          <a:ln>
            <a:noFill/>
          </a:ln>
        </p:spPr>
        <p:txBody>
          <a:bodyPr>
            <a:noAutofit/>
          </a:bodyPr>
          <a:lstStyle/>
          <a:p>
            <a:pPr lvl="1"/>
            <a:r>
              <a:rPr lang="en-US" sz="2200" b="1" dirty="0">
                <a:latin typeface="Adobe Caslon Pro" pitchFamily="18" charset="0"/>
              </a:rPr>
              <a:t>Hazing</a:t>
            </a:r>
          </a:p>
          <a:p>
            <a:pPr lvl="2"/>
            <a:r>
              <a:rPr lang="en-US" sz="2200" dirty="0">
                <a:latin typeface="Adobe Caslon Pro" pitchFamily="18" charset="0"/>
              </a:rPr>
              <a:t>Hazing Prevention Task Force at Carroll </a:t>
            </a:r>
            <a:r>
              <a:rPr lang="en-US" sz="2200" dirty="0" smtClean="0">
                <a:latin typeface="Adobe Caslon Pro" pitchFamily="18" charset="0"/>
              </a:rPr>
              <a:t>University</a:t>
            </a:r>
            <a:endParaRPr lang="en-US" sz="2400" dirty="0" smtClean="0">
              <a:latin typeface="Adobe Caslon Pro" pitchFamily="18" charset="0"/>
            </a:endParaRPr>
          </a:p>
          <a:p>
            <a:r>
              <a:rPr lang="en-US" sz="2400" dirty="0" smtClean="0">
                <a:latin typeface="Adobe Caslon Pro" pitchFamily="18" charset="0"/>
              </a:rPr>
              <a:t>-Portal page</a:t>
            </a:r>
          </a:p>
          <a:p>
            <a:pPr lvl="1"/>
            <a:r>
              <a:rPr lang="en-US" sz="2200" dirty="0" smtClean="0">
                <a:latin typeface="Adobe Caslon Pro" pitchFamily="18" charset="0"/>
              </a:rPr>
              <a:t>Paperwork</a:t>
            </a:r>
          </a:p>
          <a:p>
            <a:pPr lvl="1"/>
            <a:r>
              <a:rPr lang="en-US" sz="2200" dirty="0" smtClean="0">
                <a:latin typeface="Adobe Caslon Pro" pitchFamily="18" charset="0"/>
              </a:rPr>
              <a:t>Contact information (Who </a:t>
            </a:r>
            <a:r>
              <a:rPr lang="en-US" sz="2200" dirty="0" err="1" smtClean="0">
                <a:latin typeface="Adobe Caslon Pro" pitchFamily="18" charset="0"/>
              </a:rPr>
              <a:t>ya</a:t>
            </a:r>
            <a:r>
              <a:rPr lang="en-US" sz="2200" dirty="0" smtClean="0">
                <a:latin typeface="Adobe Caslon Pro" pitchFamily="18" charset="0"/>
              </a:rPr>
              <a:t> </a:t>
            </a:r>
            <a:r>
              <a:rPr lang="en-US" sz="2200" dirty="0" err="1" smtClean="0">
                <a:latin typeface="Adobe Caslon Pro" pitchFamily="18" charset="0"/>
              </a:rPr>
              <a:t>gonna</a:t>
            </a:r>
            <a:r>
              <a:rPr lang="en-US" sz="2200" dirty="0" smtClean="0">
                <a:latin typeface="Adobe Caslon Pro" pitchFamily="18" charset="0"/>
              </a:rPr>
              <a:t> call form)</a:t>
            </a:r>
          </a:p>
          <a:p>
            <a:pPr lvl="1"/>
            <a:r>
              <a:rPr lang="en-US" sz="2200" dirty="0" smtClean="0">
                <a:latin typeface="Adobe Caslon Pro" pitchFamily="18" charset="0"/>
              </a:rPr>
              <a:t>Guided conversation sheet (Advisor Agreement)</a:t>
            </a:r>
          </a:p>
          <a:p>
            <a:pPr lvl="1"/>
            <a:r>
              <a:rPr lang="en-US" sz="2200" dirty="0" smtClean="0">
                <a:latin typeface="Adobe Caslon Pro" pitchFamily="18" charset="0"/>
              </a:rPr>
              <a:t>Transition materials (See form in folder)</a:t>
            </a:r>
          </a:p>
          <a:p>
            <a:pPr marL="0" lvl="1" indent="0">
              <a:buNone/>
            </a:pPr>
            <a:r>
              <a:rPr lang="en-US" sz="2200" b="1" dirty="0" smtClean="0">
                <a:latin typeface="Adobe Caslon Pro" pitchFamily="18" charset="0"/>
              </a:rPr>
              <a:t>-We are looking to offer more for you in the future</a:t>
            </a:r>
          </a:p>
          <a:p>
            <a:pPr lvl="2"/>
            <a:r>
              <a:rPr lang="en-US" sz="2200" dirty="0" smtClean="0">
                <a:latin typeface="Adobe Caslon Pro" pitchFamily="18" charset="0"/>
              </a:rPr>
              <a:t>Training, socials, Student Organization Banquet (April 13)</a:t>
            </a:r>
          </a:p>
          <a:p>
            <a:pPr marL="9144" lvl="1" indent="0">
              <a:buNone/>
            </a:pPr>
            <a:r>
              <a:rPr lang="en-US" sz="2400" b="1" dirty="0">
                <a:latin typeface="Adobe Caslon Pro" pitchFamily="18" charset="0"/>
              </a:rPr>
              <a:t>-</a:t>
            </a:r>
            <a:r>
              <a:rPr lang="en-US" sz="2400" b="1" dirty="0" smtClean="0">
                <a:latin typeface="Adobe Caslon Pro" pitchFamily="18" charset="0"/>
              </a:rPr>
              <a:t>Org </a:t>
            </a:r>
            <a:r>
              <a:rPr lang="en-US" sz="2400" b="1" dirty="0">
                <a:latin typeface="Adobe Caslon Pro" pitchFamily="18" charset="0"/>
              </a:rPr>
              <a:t>Constitutions</a:t>
            </a:r>
          </a:p>
          <a:p>
            <a:pPr lvl="2"/>
            <a:endParaRPr lang="en-US" sz="2200" dirty="0">
              <a:latin typeface="Adobe Caslon Pro" pitchFamily="18" charset="0"/>
            </a:endParaRPr>
          </a:p>
        </p:txBody>
      </p:sp>
    </p:spTree>
    <p:extLst>
      <p:ext uri="{BB962C8B-B14F-4D97-AF65-F5344CB8AC3E}">
        <p14:creationId xmlns:p14="http://schemas.microsoft.com/office/powerpoint/2010/main" val="23924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lumMod val="75000"/>
                  </a:schemeClr>
                </a:solidFill>
                <a:latin typeface="Adobe Caslon Pro" pitchFamily="18" charset="0"/>
              </a:rPr>
              <a:t>Questions</a:t>
            </a:r>
            <a:endParaRPr lang="en-US" sz="3600"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a:xfrm>
            <a:off x="838200" y="1371600"/>
            <a:ext cx="7520940" cy="3579849"/>
          </a:xfrm>
        </p:spPr>
        <p:txBody>
          <a:bodyPr>
            <a:normAutofit/>
          </a:bodyPr>
          <a:lstStyle/>
          <a:p>
            <a:r>
              <a:rPr lang="en-US" sz="4800" dirty="0" smtClean="0">
                <a:latin typeface="Adobe Caslon Pro" pitchFamily="18" charset="0"/>
              </a:rPr>
              <a:t>-We know you have question(s). Ask away!</a:t>
            </a:r>
          </a:p>
          <a:p>
            <a:endParaRPr lang="en-US" sz="1050" dirty="0" smtClean="0">
              <a:latin typeface="Adobe Caslon Pro" pitchFamily="18" charset="0"/>
            </a:endParaRPr>
          </a:p>
          <a:p>
            <a:r>
              <a:rPr lang="en-US" sz="4800" dirty="0" smtClean="0">
                <a:latin typeface="Adobe Caslon Pro" pitchFamily="18" charset="0"/>
              </a:rPr>
              <a:t>-What can we do to help you?</a:t>
            </a:r>
            <a:endParaRPr lang="en-US" sz="4800" dirty="0">
              <a:latin typeface="Adobe Caslon Pro" pitchFamily="18" charset="0"/>
            </a:endParaRPr>
          </a:p>
        </p:txBody>
      </p:sp>
    </p:spTree>
    <p:extLst>
      <p:ext uri="{BB962C8B-B14F-4D97-AF65-F5344CB8AC3E}">
        <p14:creationId xmlns:p14="http://schemas.microsoft.com/office/powerpoint/2010/main" val="8060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Advisor Training Overview</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p:txBody>
          <a:bodyPr>
            <a:normAutofit lnSpcReduction="10000"/>
          </a:bodyPr>
          <a:lstStyle/>
          <a:p>
            <a:r>
              <a:rPr lang="en-US" sz="2800" b="0" dirty="0" smtClean="0">
                <a:latin typeface="Adobe Caslon Pro" pitchFamily="18" charset="0"/>
              </a:rPr>
              <a:t>-Office of Student Activities</a:t>
            </a:r>
          </a:p>
          <a:p>
            <a:r>
              <a:rPr lang="en-US" sz="2800" b="0" dirty="0" smtClean="0">
                <a:latin typeface="Adobe Caslon Pro" pitchFamily="18" charset="0"/>
              </a:rPr>
              <a:t>-Your Role</a:t>
            </a:r>
          </a:p>
          <a:p>
            <a:r>
              <a:rPr lang="en-US" sz="2800" b="0" dirty="0" smtClean="0">
                <a:latin typeface="Adobe Caslon Pro" pitchFamily="18" charset="0"/>
              </a:rPr>
              <a:t>-Paperwork</a:t>
            </a:r>
          </a:p>
          <a:p>
            <a:r>
              <a:rPr lang="en-US" sz="2800" b="0" dirty="0" smtClean="0">
                <a:latin typeface="Adobe Caslon Pro" pitchFamily="18" charset="0"/>
              </a:rPr>
              <a:t>-Group Dynamics</a:t>
            </a:r>
          </a:p>
          <a:p>
            <a:r>
              <a:rPr lang="en-US" sz="2800" b="0" dirty="0" smtClean="0">
                <a:latin typeface="Adobe Caslon Pro" pitchFamily="18" charset="0"/>
              </a:rPr>
              <a:t>-What do they already know?</a:t>
            </a:r>
          </a:p>
          <a:p>
            <a:r>
              <a:rPr lang="en-US" sz="2800" b="0" dirty="0" smtClean="0">
                <a:latin typeface="Adobe Caslon Pro" pitchFamily="18" charset="0"/>
              </a:rPr>
              <a:t>-Advisor Resources</a:t>
            </a:r>
          </a:p>
          <a:p>
            <a:r>
              <a:rPr lang="en-US" sz="2800" b="0" dirty="0" smtClean="0">
                <a:latin typeface="Adobe Caslon Pro" pitchFamily="18" charset="0"/>
              </a:rPr>
              <a:t>-Questions</a:t>
            </a:r>
          </a:p>
          <a:p>
            <a:pPr marL="0" indent="0">
              <a:buNone/>
            </a:pPr>
            <a:endParaRPr lang="en-US" b="0" dirty="0" smtClean="0">
              <a:latin typeface="Adobe Caslon Pro" pitchFamily="18" charset="0"/>
            </a:endParaRPr>
          </a:p>
          <a:p>
            <a:endParaRPr lang="en-US" b="0" dirty="0" smtClean="0">
              <a:latin typeface="Adobe Caslon Pro"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504063"/>
            <a:ext cx="4800600"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778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Learning </a:t>
            </a:r>
            <a:r>
              <a:rPr lang="en-US" dirty="0" err="1" smtClean="0">
                <a:solidFill>
                  <a:schemeClr val="accent2">
                    <a:lumMod val="75000"/>
                  </a:schemeClr>
                </a:solidFill>
                <a:latin typeface="Adobe Caslon Pro" pitchFamily="18" charset="0"/>
              </a:rPr>
              <a:t>OUtcomes</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p:txBody>
          <a:bodyPr>
            <a:normAutofit lnSpcReduction="10000"/>
          </a:bodyPr>
          <a:lstStyle/>
          <a:p>
            <a:pPr>
              <a:buAutoNum type="arabicPeriod"/>
            </a:pPr>
            <a:r>
              <a:rPr lang="en-US" sz="2800" b="0" dirty="0" smtClean="0">
                <a:latin typeface="Adobe Caslon Pro" pitchFamily="18" charset="0"/>
              </a:rPr>
              <a:t>Know and understand the responsibilities of being an advisor</a:t>
            </a:r>
          </a:p>
          <a:p>
            <a:pPr>
              <a:buAutoNum type="arabicPeriod"/>
            </a:pPr>
            <a:r>
              <a:rPr lang="en-US" sz="2800" b="0" dirty="0" smtClean="0">
                <a:latin typeface="Adobe Caslon Pro" pitchFamily="18" charset="0"/>
              </a:rPr>
              <a:t>How to be a successful/engaged advisor</a:t>
            </a:r>
          </a:p>
          <a:p>
            <a:pPr>
              <a:buAutoNum type="arabicPeriod"/>
            </a:pPr>
            <a:r>
              <a:rPr lang="en-US" sz="2800" b="0" dirty="0" smtClean="0">
                <a:latin typeface="Adobe Caslon Pro" pitchFamily="18" charset="0"/>
              </a:rPr>
              <a:t>Know what advisors’ organizations are going through and how to best serve</a:t>
            </a:r>
          </a:p>
          <a:p>
            <a:pPr>
              <a:buAutoNum type="arabicPeriod"/>
            </a:pPr>
            <a:r>
              <a:rPr lang="en-US" sz="2800" b="0" dirty="0" smtClean="0">
                <a:latin typeface="Adobe Caslon Pro" pitchFamily="18" charset="0"/>
              </a:rPr>
              <a:t>Who to go to for answers</a:t>
            </a:r>
          </a:p>
          <a:p>
            <a:pPr>
              <a:buAutoNum type="arabicPeriod"/>
            </a:pPr>
            <a:r>
              <a:rPr lang="en-US" sz="2800" b="0" dirty="0" smtClean="0">
                <a:latin typeface="Adobe Caslon Pro" pitchFamily="18" charset="0"/>
              </a:rPr>
              <a:t>Have face to face time with other advisors on campus</a:t>
            </a:r>
          </a:p>
          <a:p>
            <a:pPr>
              <a:buAutoNum type="arabicPeriod"/>
            </a:pPr>
            <a:endParaRPr lang="en-US" b="0" dirty="0">
              <a:latin typeface="Adobe Caslon Pro"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989" b="44505"/>
          <a:stretch/>
        </p:blipFill>
        <p:spPr>
          <a:xfrm>
            <a:off x="0" y="4709321"/>
            <a:ext cx="9296400" cy="2758279"/>
          </a:xfrm>
          <a:prstGeom prst="rect">
            <a:avLst/>
          </a:prstGeom>
        </p:spPr>
      </p:pic>
    </p:spTree>
    <p:extLst>
      <p:ext uri="{BB962C8B-B14F-4D97-AF65-F5344CB8AC3E}">
        <p14:creationId xmlns:p14="http://schemas.microsoft.com/office/powerpoint/2010/main" val="157286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Who are We?</a:t>
            </a:r>
            <a:br>
              <a:rPr lang="en-US" dirty="0" smtClean="0">
                <a:solidFill>
                  <a:schemeClr val="accent2">
                    <a:lumMod val="75000"/>
                  </a:schemeClr>
                </a:solidFill>
                <a:latin typeface="Adobe Caslon Pro" pitchFamily="18" charset="0"/>
              </a:rPr>
            </a:br>
            <a:r>
              <a:rPr lang="en-US" sz="1600" dirty="0" smtClean="0">
                <a:solidFill>
                  <a:schemeClr val="accent2">
                    <a:lumMod val="75000"/>
                  </a:schemeClr>
                </a:solidFill>
                <a:latin typeface="Adobe Caslon Pro" pitchFamily="18" charset="0"/>
              </a:rPr>
              <a:t>Student Activities</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p:txBody>
          <a:bodyPr/>
          <a:lstStyle/>
          <a:p>
            <a:r>
              <a:rPr lang="en-US" dirty="0" smtClean="0">
                <a:latin typeface="Adobe Caslon Pro" pitchFamily="18" charset="0"/>
              </a:rPr>
              <a:t>Elizabeth </a:t>
            </a:r>
            <a:r>
              <a:rPr lang="en-US" dirty="0" err="1" smtClean="0">
                <a:latin typeface="Adobe Caslon Pro" pitchFamily="18" charset="0"/>
              </a:rPr>
              <a:t>Brzeski</a:t>
            </a:r>
            <a:r>
              <a:rPr lang="en-US" dirty="0" smtClean="0">
                <a:latin typeface="Adobe Caslon Pro" pitchFamily="18" charset="0"/>
              </a:rPr>
              <a:t> </a:t>
            </a:r>
            <a:r>
              <a:rPr lang="en-US" b="0" dirty="0" smtClean="0">
                <a:latin typeface="Adobe Caslon Pro" pitchFamily="18" charset="0"/>
              </a:rPr>
              <a:t>– Sr. Dir. of Student Affairs</a:t>
            </a:r>
            <a:endParaRPr lang="en-US" dirty="0" smtClean="0">
              <a:latin typeface="Adobe Caslon Pro" pitchFamily="18" charset="0"/>
            </a:endParaRPr>
          </a:p>
          <a:p>
            <a:r>
              <a:rPr lang="en-US" dirty="0" smtClean="0">
                <a:latin typeface="Adobe Caslon Pro" pitchFamily="18" charset="0"/>
              </a:rPr>
              <a:t>Jake </a:t>
            </a:r>
            <a:r>
              <a:rPr lang="en-US" dirty="0" err="1" smtClean="0">
                <a:latin typeface="Adobe Caslon Pro" pitchFamily="18" charset="0"/>
              </a:rPr>
              <a:t>Eisch</a:t>
            </a:r>
            <a:r>
              <a:rPr lang="en-US" b="0" dirty="0" smtClean="0">
                <a:latin typeface="Adobe Caslon Pro" pitchFamily="18" charset="0"/>
              </a:rPr>
              <a:t> – Assoc. Dir. of Student Activities</a:t>
            </a:r>
            <a:endParaRPr lang="en-US" dirty="0" smtClean="0">
              <a:latin typeface="Adobe Caslon Pro" pitchFamily="18" charset="0"/>
            </a:endParaRPr>
          </a:p>
          <a:p>
            <a:r>
              <a:rPr lang="en-US" dirty="0" smtClean="0">
                <a:latin typeface="Adobe Caslon Pro" pitchFamily="18" charset="0"/>
              </a:rPr>
              <a:t>Katy </a:t>
            </a:r>
            <a:r>
              <a:rPr lang="en-US" dirty="0" err="1" smtClean="0">
                <a:latin typeface="Adobe Caslon Pro" pitchFamily="18" charset="0"/>
              </a:rPr>
              <a:t>Launius</a:t>
            </a:r>
            <a:r>
              <a:rPr lang="en-US" dirty="0" smtClean="0">
                <a:latin typeface="Adobe Caslon Pro" pitchFamily="18" charset="0"/>
              </a:rPr>
              <a:t> </a:t>
            </a:r>
            <a:r>
              <a:rPr lang="en-US" b="0" dirty="0" smtClean="0">
                <a:latin typeface="Adobe Caslon Pro" pitchFamily="18" charset="0"/>
              </a:rPr>
              <a:t>– Asst. Dir. Of Student Activities</a:t>
            </a:r>
            <a:endParaRPr lang="en-US" dirty="0" smtClean="0">
              <a:latin typeface="Adobe Caslon Pro" pitchFamily="18" charset="0"/>
            </a:endParaRPr>
          </a:p>
          <a:p>
            <a:endParaRPr lang="en-US" dirty="0">
              <a:latin typeface="Adobe Caslon Pro" pitchFamily="18" charset="0"/>
            </a:endParaRPr>
          </a:p>
          <a:p>
            <a:endParaRPr lang="en-US" dirty="0" smtClean="0">
              <a:latin typeface="Adobe Caslon Pro"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76200"/>
            <a:ext cx="4114800" cy="27432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7724"/>
          <a:stretch/>
        </p:blipFill>
        <p:spPr>
          <a:xfrm>
            <a:off x="114272" y="2134269"/>
            <a:ext cx="4610128" cy="2835341"/>
          </a:xfrm>
          <a:prstGeom prst="rect">
            <a:avLst/>
          </a:prstGeom>
        </p:spPr>
      </p:pic>
      <p:sp>
        <p:nvSpPr>
          <p:cNvPr id="6" name="TextBox 5"/>
          <p:cNvSpPr txBox="1"/>
          <p:nvPr/>
        </p:nvSpPr>
        <p:spPr>
          <a:xfrm>
            <a:off x="4942114" y="2836010"/>
            <a:ext cx="4124847" cy="2031325"/>
          </a:xfrm>
          <a:prstGeom prst="rect">
            <a:avLst/>
          </a:prstGeom>
          <a:noFill/>
        </p:spPr>
        <p:txBody>
          <a:bodyPr wrap="none" rtlCol="0">
            <a:spAutoFit/>
          </a:bodyPr>
          <a:lstStyle/>
          <a:p>
            <a:r>
              <a:rPr lang="en-US" b="1" dirty="0">
                <a:latin typeface="Adobe Caslon Pro" pitchFamily="18" charset="0"/>
              </a:rPr>
              <a:t>Student </a:t>
            </a:r>
            <a:r>
              <a:rPr lang="en-US" b="1" dirty="0" smtClean="0">
                <a:latin typeface="Adobe Caslon Pro" pitchFamily="18" charset="0"/>
              </a:rPr>
              <a:t>Activities </a:t>
            </a:r>
            <a:r>
              <a:rPr lang="en-US" b="1" dirty="0">
                <a:latin typeface="Adobe Caslon Pro" pitchFamily="18" charset="0"/>
              </a:rPr>
              <a:t>Workers</a:t>
            </a:r>
          </a:p>
          <a:p>
            <a:pPr marL="742950" lvl="1" indent="-285750">
              <a:buFont typeface="Arial" pitchFamily="34" charset="0"/>
              <a:buChar char="•"/>
            </a:pPr>
            <a:r>
              <a:rPr lang="en-US" dirty="0">
                <a:latin typeface="Adobe Caslon Pro" pitchFamily="18" charset="0"/>
              </a:rPr>
              <a:t>This is just a small handful of us!</a:t>
            </a:r>
          </a:p>
          <a:p>
            <a:pPr marL="742950" lvl="1" indent="-285750">
              <a:buFont typeface="Arial" pitchFamily="34" charset="0"/>
              <a:buChar char="•"/>
            </a:pPr>
            <a:r>
              <a:rPr lang="en-US" dirty="0">
                <a:latin typeface="Adobe Caslon Pro" pitchFamily="18" charset="0"/>
              </a:rPr>
              <a:t>We can pretty much answer any </a:t>
            </a:r>
            <a:endParaRPr lang="en-US" dirty="0" smtClean="0">
              <a:latin typeface="Adobe Caslon Pro" pitchFamily="18" charset="0"/>
            </a:endParaRPr>
          </a:p>
          <a:p>
            <a:pPr lvl="1"/>
            <a:r>
              <a:rPr lang="en-US" dirty="0">
                <a:latin typeface="Adobe Caslon Pro" pitchFamily="18" charset="0"/>
              </a:rPr>
              <a:t> </a:t>
            </a:r>
            <a:r>
              <a:rPr lang="en-US" dirty="0" smtClean="0">
                <a:latin typeface="Adobe Caslon Pro" pitchFamily="18" charset="0"/>
              </a:rPr>
              <a:t>    questions </a:t>
            </a:r>
            <a:r>
              <a:rPr lang="en-US" dirty="0">
                <a:latin typeface="Adobe Caslon Pro" pitchFamily="18" charset="0"/>
              </a:rPr>
              <a:t>you may have </a:t>
            </a:r>
          </a:p>
          <a:p>
            <a:pPr marL="285750" indent="-285750">
              <a:buFont typeface="Arial" pitchFamily="34" charset="0"/>
              <a:buChar char="•"/>
            </a:pPr>
            <a:r>
              <a:rPr lang="en-US" dirty="0">
                <a:latin typeface="Adobe Caslon Pro" pitchFamily="18" charset="0"/>
              </a:rPr>
              <a:t>Email: </a:t>
            </a:r>
            <a:r>
              <a:rPr lang="en-US" dirty="0">
                <a:latin typeface="Adobe Caslon Pro" pitchFamily="18" charset="0"/>
                <a:hlinkClick r:id="rId5"/>
              </a:rPr>
              <a:t>carrolluniversitysa@gmail.com</a:t>
            </a:r>
            <a:endParaRPr lang="en-US" dirty="0">
              <a:latin typeface="Adobe Caslon Pro" pitchFamily="18" charset="0"/>
            </a:endParaRPr>
          </a:p>
          <a:p>
            <a:pPr marL="285750" indent="-285750">
              <a:buFont typeface="Arial" pitchFamily="34" charset="0"/>
              <a:buChar char="•"/>
            </a:pPr>
            <a:r>
              <a:rPr lang="en-US" dirty="0">
                <a:latin typeface="Adobe Caslon Pro" pitchFamily="18" charset="0"/>
              </a:rPr>
              <a:t>Phone: </a:t>
            </a:r>
            <a:r>
              <a:rPr lang="en-US" dirty="0" smtClean="0">
                <a:latin typeface="Adobe Caslon Pro" pitchFamily="18" charset="0"/>
              </a:rPr>
              <a:t>262.650.4805</a:t>
            </a:r>
            <a:endParaRPr lang="en-US" dirty="0">
              <a:latin typeface="Adobe Caslon Pro" pitchFamily="18" charset="0"/>
            </a:endParaRPr>
          </a:p>
          <a:p>
            <a:pPr marL="285750" indent="-285750">
              <a:buFont typeface="Arial" pitchFamily="34" charset="0"/>
              <a:buChar char="•"/>
            </a:pPr>
            <a:endParaRPr lang="en-US" dirty="0">
              <a:latin typeface="Adobe Caslon Pro" pitchFamily="18" charset="0"/>
            </a:endParaRPr>
          </a:p>
        </p:txBody>
      </p:sp>
    </p:spTree>
    <p:extLst>
      <p:ext uri="{BB962C8B-B14F-4D97-AF65-F5344CB8AC3E}">
        <p14:creationId xmlns:p14="http://schemas.microsoft.com/office/powerpoint/2010/main" val="278105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Adobe Caslon Pro" pitchFamily="18" charset="0"/>
              </a:rPr>
              <a:t>Responsibilities</a:t>
            </a:r>
          </a:p>
          <a:p>
            <a:pPr lvl="1"/>
            <a:r>
              <a:rPr lang="en-US" dirty="0" smtClean="0">
                <a:latin typeface="Adobe Caslon Pro" pitchFamily="18" charset="0"/>
              </a:rPr>
              <a:t>Student Organizations</a:t>
            </a:r>
          </a:p>
          <a:p>
            <a:pPr lvl="1"/>
            <a:r>
              <a:rPr lang="en-US" dirty="0" smtClean="0">
                <a:latin typeface="Adobe Caslon Pro" pitchFamily="18" charset="0"/>
              </a:rPr>
              <a:t>Greek Life</a:t>
            </a:r>
          </a:p>
          <a:p>
            <a:pPr lvl="1"/>
            <a:r>
              <a:rPr lang="en-US" dirty="0" smtClean="0">
                <a:latin typeface="Adobe Caslon Pro" pitchFamily="18" charset="0"/>
              </a:rPr>
              <a:t>Orientation</a:t>
            </a:r>
          </a:p>
          <a:p>
            <a:pPr lvl="1"/>
            <a:r>
              <a:rPr lang="en-US" dirty="0" smtClean="0">
                <a:latin typeface="Adobe Caslon Pro" pitchFamily="18" charset="0"/>
              </a:rPr>
              <a:t>Travel Series</a:t>
            </a:r>
          </a:p>
          <a:p>
            <a:pPr lvl="1"/>
            <a:r>
              <a:rPr lang="en-US" dirty="0" smtClean="0">
                <a:latin typeface="Adobe Caslon Pro" pitchFamily="18" charset="0"/>
              </a:rPr>
              <a:t>Alternative Spring Break </a:t>
            </a:r>
          </a:p>
          <a:p>
            <a:pPr lvl="1"/>
            <a:r>
              <a:rPr lang="en-US" dirty="0" smtClean="0">
                <a:latin typeface="Adobe Caslon Pro" pitchFamily="18" charset="0"/>
              </a:rPr>
              <a:t>Leadership</a:t>
            </a:r>
          </a:p>
          <a:p>
            <a:pPr lvl="1"/>
            <a:r>
              <a:rPr lang="en-US" dirty="0" smtClean="0">
                <a:latin typeface="Adobe Caslon Pro" pitchFamily="18" charset="0"/>
              </a:rPr>
              <a:t>CU @ Night</a:t>
            </a:r>
          </a:p>
          <a:p>
            <a:r>
              <a:rPr lang="en-US" dirty="0" smtClean="0">
                <a:latin typeface="Adobe Caslon Pro" pitchFamily="18" charset="0"/>
              </a:rPr>
              <a:t>Available to provide partnership opportunities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1" y="1992360"/>
            <a:ext cx="1828799" cy="152076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972" y="762000"/>
            <a:ext cx="1287428" cy="139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614" y="3513127"/>
            <a:ext cx="1991986" cy="148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550" y="3854516"/>
            <a:ext cx="2462530" cy="114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9999" y="3828091"/>
            <a:ext cx="2209801" cy="116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1225" y="2494562"/>
            <a:ext cx="1730375" cy="85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685800"/>
            <a:ext cx="2374900" cy="1468299"/>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8336" y="838200"/>
            <a:ext cx="1953064" cy="70008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2500" y="2057400"/>
            <a:ext cx="1308100" cy="1320800"/>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latin typeface="Adobe Caslon Pro" pitchFamily="18" charset="0"/>
              </a:rPr>
              <a:t>General Office of Student Activities Information</a:t>
            </a:r>
            <a:endParaRPr lang="en-US" dirty="0">
              <a:solidFill>
                <a:schemeClr val="accent2">
                  <a:lumMod val="75000"/>
                </a:schemeClr>
              </a:solidFill>
              <a:latin typeface="Adobe Caslon Pro" pitchFamily="18" charset="0"/>
            </a:endParaRPr>
          </a:p>
        </p:txBody>
      </p:sp>
    </p:spTree>
    <p:extLst>
      <p:ext uri="{BB962C8B-B14F-4D97-AF65-F5344CB8AC3E}">
        <p14:creationId xmlns:p14="http://schemas.microsoft.com/office/powerpoint/2010/main" val="44171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Student Organizations</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p:txBody>
          <a:bodyPr/>
          <a:lstStyle/>
          <a:p>
            <a:r>
              <a:rPr lang="en-US" b="0" dirty="0" smtClean="0">
                <a:latin typeface="Adobe Caslon Pro" pitchFamily="18" charset="0"/>
              </a:rPr>
              <a:t>Link to handbook</a:t>
            </a:r>
          </a:p>
          <a:p>
            <a:pPr lvl="1"/>
            <a:r>
              <a:rPr lang="en-US" dirty="0" smtClean="0">
                <a:latin typeface="Adobe Caslon Pro" pitchFamily="18" charset="0"/>
              </a:rPr>
              <a:t>Or variety of pages on LMS (if separated)</a:t>
            </a:r>
            <a:endParaRPr lang="en-US" dirty="0">
              <a:latin typeface="Adobe Caslon Pro"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464" b="27484"/>
          <a:stretch/>
        </p:blipFill>
        <p:spPr>
          <a:xfrm>
            <a:off x="522514" y="707178"/>
            <a:ext cx="8164286" cy="5922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184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Responsibilities</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a:xfrm>
            <a:off x="822960" y="1100628"/>
            <a:ext cx="7863840" cy="3928572"/>
          </a:xfrm>
        </p:spPr>
        <p:txBody>
          <a:bodyPr>
            <a:normAutofit fontScale="92500"/>
          </a:bodyPr>
          <a:lstStyle/>
          <a:p>
            <a:pPr lvl="0" hangingPunct="0">
              <a:buFont typeface="Arial" pitchFamily="34" charset="0"/>
              <a:buChar char="•"/>
            </a:pPr>
            <a:r>
              <a:rPr lang="en-US" sz="1800" b="0" dirty="0">
                <a:latin typeface="Adobe Caslon Pro" pitchFamily="18" charset="0"/>
              </a:rPr>
              <a:t>Take an active role in advising the student organization. </a:t>
            </a:r>
          </a:p>
          <a:p>
            <a:pPr lvl="0" hangingPunct="0">
              <a:buFont typeface="Arial" pitchFamily="34" charset="0"/>
              <a:buChar char="•"/>
            </a:pPr>
            <a:r>
              <a:rPr lang="en-US" sz="1800" b="0" dirty="0" smtClean="0">
                <a:latin typeface="Adobe Caslon Pro" pitchFamily="18" charset="0"/>
              </a:rPr>
              <a:t>Know the purpose of the organization</a:t>
            </a:r>
            <a:endParaRPr lang="en-US" sz="1800" b="0" dirty="0">
              <a:latin typeface="Adobe Caslon Pro" pitchFamily="18" charset="0"/>
            </a:endParaRPr>
          </a:p>
          <a:p>
            <a:pPr lvl="0" hangingPunct="0">
              <a:buFont typeface="Arial" pitchFamily="34" charset="0"/>
              <a:buChar char="•"/>
            </a:pPr>
            <a:r>
              <a:rPr lang="en-US" sz="1800" b="0" dirty="0">
                <a:latin typeface="Adobe Caslon Pro" pitchFamily="18" charset="0"/>
              </a:rPr>
              <a:t>Meet with the organization president </a:t>
            </a:r>
            <a:r>
              <a:rPr lang="en-US" sz="1800" b="0" dirty="0" smtClean="0">
                <a:latin typeface="Adobe Caslon Pro" pitchFamily="18" charset="0"/>
              </a:rPr>
              <a:t> and executive board on </a:t>
            </a:r>
            <a:r>
              <a:rPr lang="en-US" sz="1800" b="0" dirty="0">
                <a:latin typeface="Adobe Caslon Pro" pitchFamily="18" charset="0"/>
              </a:rPr>
              <a:t>a regular </a:t>
            </a:r>
            <a:r>
              <a:rPr lang="en-US" sz="1800" b="0" dirty="0" smtClean="0">
                <a:latin typeface="Adobe Caslon Pro" pitchFamily="18" charset="0"/>
              </a:rPr>
              <a:t>basis</a:t>
            </a:r>
            <a:endParaRPr lang="en-US" sz="1800" b="0" dirty="0">
              <a:latin typeface="Adobe Caslon Pro" pitchFamily="18" charset="0"/>
            </a:endParaRPr>
          </a:p>
          <a:p>
            <a:pPr lvl="0" hangingPunct="0">
              <a:buFont typeface="Arial" pitchFamily="34" charset="0"/>
              <a:buChar char="•"/>
            </a:pPr>
            <a:r>
              <a:rPr lang="en-US" sz="1800" b="0" dirty="0">
                <a:latin typeface="Adobe Caslon Pro" pitchFamily="18" charset="0"/>
              </a:rPr>
              <a:t>Be informed of activities sponsored by the organization. </a:t>
            </a:r>
            <a:endParaRPr lang="en-US" sz="1800" b="0" dirty="0" smtClean="0">
              <a:latin typeface="Adobe Caslon Pro" pitchFamily="18" charset="0"/>
            </a:endParaRPr>
          </a:p>
          <a:p>
            <a:pPr hangingPunct="0">
              <a:buFont typeface="Arial" pitchFamily="34" charset="0"/>
              <a:buChar char="•"/>
            </a:pPr>
            <a:r>
              <a:rPr lang="en-US" sz="1800" b="0" dirty="0">
                <a:latin typeface="Adobe Caslon Pro" pitchFamily="18" charset="0"/>
              </a:rPr>
              <a:t>Know the organization’s process for recruitment</a:t>
            </a:r>
            <a:r>
              <a:rPr lang="en-US" sz="1800" b="0" dirty="0" smtClean="0">
                <a:latin typeface="Adobe Caslon Pro" pitchFamily="18" charset="0"/>
              </a:rPr>
              <a:t>.</a:t>
            </a:r>
          </a:p>
          <a:p>
            <a:pPr lvl="0" hangingPunct="0">
              <a:buFont typeface="Arial" pitchFamily="34" charset="0"/>
              <a:buChar char="•"/>
            </a:pPr>
            <a:r>
              <a:rPr lang="en-US" sz="1800" b="0" dirty="0">
                <a:latin typeface="Adobe Caslon Pro" pitchFamily="18" charset="0"/>
              </a:rPr>
              <a:t>Offer guidance to the organization on goal setting, organization management, program planning, problem solving, budget management and group evaluation. </a:t>
            </a:r>
          </a:p>
          <a:p>
            <a:pPr lvl="0" hangingPunct="0">
              <a:buFont typeface="Arial" pitchFamily="34" charset="0"/>
              <a:buChar char="•"/>
            </a:pPr>
            <a:r>
              <a:rPr lang="en-US" sz="1800" b="0" dirty="0">
                <a:latin typeface="Adobe Caslon Pro" pitchFamily="18" charset="0"/>
              </a:rPr>
              <a:t>Refer questions concerning the Student handbook to the appropriate department and where the case is not clearly discernible, to the Office of Student Activities. </a:t>
            </a:r>
          </a:p>
          <a:p>
            <a:pPr lvl="0" hangingPunct="0">
              <a:buFont typeface="Arial" pitchFamily="34" charset="0"/>
              <a:buChar char="•"/>
            </a:pPr>
            <a:r>
              <a:rPr lang="en-US" sz="1800" b="0" dirty="0">
                <a:latin typeface="Adobe Caslon Pro" pitchFamily="18" charset="0"/>
              </a:rPr>
              <a:t>Report immediately to the Office of Student Activities any actions that may or will violate University </a:t>
            </a:r>
            <a:r>
              <a:rPr lang="en-US" sz="1800" b="0" dirty="0" smtClean="0">
                <a:latin typeface="Adobe Caslon Pro" pitchFamily="18" charset="0"/>
              </a:rPr>
              <a:t>policy (hazing, unethical use of funds, alcohol consumption on a trip etc.)</a:t>
            </a:r>
            <a:endParaRPr lang="en-US" sz="1800" b="0" dirty="0">
              <a:latin typeface="Adobe Caslon Pro" pitchFamily="18" charset="0"/>
            </a:endParaRPr>
          </a:p>
          <a:p>
            <a:pPr hangingPunct="0">
              <a:buFont typeface="Arial" pitchFamily="34" charset="0"/>
              <a:buChar char="•"/>
            </a:pPr>
            <a:endParaRPr lang="en-US" b="0" dirty="0">
              <a:latin typeface="Adobe Caslon Pro" pitchFamily="18" charset="0"/>
            </a:endParaRPr>
          </a:p>
          <a:p>
            <a:pPr lvl="0" hangingPunct="0">
              <a:buFont typeface="Arial" pitchFamily="34" charset="0"/>
              <a:buChar char="•"/>
            </a:pPr>
            <a:endParaRPr lang="en-US" b="0" dirty="0">
              <a:latin typeface="Adobe Caslon Pro" pitchFamily="18" charset="0"/>
            </a:endParaRPr>
          </a:p>
        </p:txBody>
      </p:sp>
    </p:spTree>
    <p:extLst>
      <p:ext uri="{BB962C8B-B14F-4D97-AF65-F5344CB8AC3E}">
        <p14:creationId xmlns:p14="http://schemas.microsoft.com/office/powerpoint/2010/main" val="258311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0940" cy="548640"/>
          </a:xfrm>
        </p:spPr>
        <p:txBody>
          <a:bodyPr/>
          <a:lstStyle/>
          <a:p>
            <a:r>
              <a:rPr lang="en-US" dirty="0" smtClean="0">
                <a:solidFill>
                  <a:schemeClr val="accent2">
                    <a:lumMod val="75000"/>
                  </a:schemeClr>
                </a:solidFill>
                <a:latin typeface="Adobe Caslon Pro" pitchFamily="18" charset="0"/>
              </a:rPr>
              <a:t>Advisor-Organization Agreement</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a:xfrm>
            <a:off x="822960" y="1100628"/>
            <a:ext cx="7520940" cy="4157172"/>
          </a:xfrm>
        </p:spPr>
        <p:txBody>
          <a:bodyPr>
            <a:normAutofit/>
          </a:bodyPr>
          <a:lstStyle/>
          <a:p>
            <a:r>
              <a:rPr lang="en-US" sz="2400" dirty="0" smtClean="0">
                <a:latin typeface="Adobe Caslon Pro" pitchFamily="18" charset="0"/>
              </a:rPr>
              <a:t>Link to handout on portal</a:t>
            </a:r>
          </a:p>
          <a:p>
            <a:pPr>
              <a:buFont typeface="Arial" pitchFamily="34" charset="0"/>
              <a:buChar char="•"/>
            </a:pPr>
            <a:r>
              <a:rPr lang="en-US" sz="2800" b="0" dirty="0" smtClean="0">
                <a:latin typeface="Adobe Caslon Pro" pitchFamily="18" charset="0"/>
              </a:rPr>
              <a:t>Guided conversation with the organization (president or executive board)</a:t>
            </a:r>
          </a:p>
          <a:p>
            <a:pPr>
              <a:buFont typeface="Arial" pitchFamily="34" charset="0"/>
              <a:buChar char="•"/>
            </a:pPr>
            <a:r>
              <a:rPr lang="en-US" sz="2800" b="0" dirty="0" smtClean="0">
                <a:latin typeface="Adobe Caslon Pro" pitchFamily="18" charset="0"/>
              </a:rPr>
              <a:t>Helps initiate advisor/advisee relationship</a:t>
            </a:r>
          </a:p>
          <a:p>
            <a:pPr>
              <a:buFont typeface="Arial" pitchFamily="34" charset="0"/>
              <a:buChar char="•"/>
            </a:pPr>
            <a:r>
              <a:rPr lang="en-US" sz="2800" b="0" dirty="0" smtClean="0">
                <a:latin typeface="Adobe Caslon Pro" pitchFamily="18" charset="0"/>
              </a:rPr>
              <a:t>Understand the culture shift of the group from year to year</a:t>
            </a:r>
          </a:p>
          <a:p>
            <a:pPr>
              <a:buFont typeface="Arial" pitchFamily="34" charset="0"/>
              <a:buChar char="•"/>
            </a:pPr>
            <a:r>
              <a:rPr lang="en-US" sz="2800" b="0" dirty="0" smtClean="0">
                <a:latin typeface="Adobe Caslon Pro" pitchFamily="18" charset="0"/>
              </a:rPr>
              <a:t>Not a requirement but instead a facilitation tool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616" b="54533"/>
          <a:stretch/>
        </p:blipFill>
        <p:spPr>
          <a:xfrm>
            <a:off x="0" y="4495800"/>
            <a:ext cx="9144000" cy="2429302"/>
          </a:xfrm>
          <a:prstGeom prst="rect">
            <a:avLst/>
          </a:prstGeom>
        </p:spPr>
      </p:pic>
    </p:spTree>
    <p:extLst>
      <p:ext uri="{BB962C8B-B14F-4D97-AF65-F5344CB8AC3E}">
        <p14:creationId xmlns:p14="http://schemas.microsoft.com/office/powerpoint/2010/main" val="32041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dobe Caslon Pro" pitchFamily="18" charset="0"/>
              </a:rPr>
              <a:t>Paperwork</a:t>
            </a:r>
            <a:endParaRPr lang="en-US" dirty="0">
              <a:solidFill>
                <a:schemeClr val="accent2">
                  <a:lumMod val="75000"/>
                </a:schemeClr>
              </a:solidFill>
              <a:latin typeface="Adobe Caslon Pro" pitchFamily="18" charset="0"/>
            </a:endParaRPr>
          </a:p>
        </p:txBody>
      </p:sp>
      <p:sp>
        <p:nvSpPr>
          <p:cNvPr id="3" name="Content Placeholder 2"/>
          <p:cNvSpPr>
            <a:spLocks noGrp="1"/>
          </p:cNvSpPr>
          <p:nvPr>
            <p:ph idx="1"/>
          </p:nvPr>
        </p:nvSpPr>
        <p:spPr>
          <a:xfrm>
            <a:off x="457200" y="762000"/>
            <a:ext cx="7520940" cy="4267200"/>
          </a:xfrm>
        </p:spPr>
        <p:txBody>
          <a:bodyPr numCol="2">
            <a:normAutofit/>
          </a:bodyPr>
          <a:lstStyle/>
          <a:p>
            <a:r>
              <a:rPr lang="en-US" sz="2000" dirty="0" smtClean="0">
                <a:latin typeface="Adobe Caslon Pro" pitchFamily="18" charset="0"/>
              </a:rPr>
              <a:t>Finance Documents</a:t>
            </a:r>
          </a:p>
          <a:p>
            <a:pPr lvl="1"/>
            <a:r>
              <a:rPr lang="en-US" sz="2000" dirty="0" smtClean="0">
                <a:latin typeface="Adobe Caslon Pro" pitchFamily="18" charset="0"/>
              </a:rPr>
              <a:t>Requests for Payments</a:t>
            </a:r>
          </a:p>
          <a:p>
            <a:pPr lvl="1"/>
            <a:r>
              <a:rPr lang="en-US" sz="2000" dirty="0" smtClean="0">
                <a:latin typeface="Adobe Caslon Pro" pitchFamily="18" charset="0"/>
              </a:rPr>
              <a:t>Budgets</a:t>
            </a:r>
          </a:p>
          <a:p>
            <a:r>
              <a:rPr lang="en-US" sz="2000" dirty="0" smtClean="0">
                <a:latin typeface="Adobe Caslon Pro" pitchFamily="18" charset="0"/>
              </a:rPr>
              <a:t>Contracts</a:t>
            </a:r>
            <a:endParaRPr lang="en-US" sz="2000" dirty="0">
              <a:latin typeface="Adobe Caslon Pro" pitchFamily="18" charset="0"/>
            </a:endParaRPr>
          </a:p>
          <a:p>
            <a:pPr lvl="1"/>
            <a:r>
              <a:rPr lang="en-US" sz="2000" dirty="0" smtClean="0">
                <a:latin typeface="Adobe Caslon Pro" pitchFamily="18" charset="0"/>
              </a:rPr>
              <a:t>Work 15 business days ahead of when you want to bring someone to campus</a:t>
            </a:r>
          </a:p>
          <a:p>
            <a:pPr lvl="2"/>
            <a:r>
              <a:rPr lang="en-US" sz="2000" dirty="0" smtClean="0">
                <a:latin typeface="Adobe Caslon Pro" pitchFamily="18" charset="0"/>
              </a:rPr>
              <a:t>Paperwork (15 business days) </a:t>
            </a:r>
          </a:p>
          <a:p>
            <a:pPr lvl="2"/>
            <a:r>
              <a:rPr lang="en-US" sz="2000" dirty="0" smtClean="0">
                <a:latin typeface="Adobe Caslon Pro" pitchFamily="18" charset="0"/>
              </a:rPr>
              <a:t>Everything else (Much more in advance)</a:t>
            </a:r>
          </a:p>
          <a:p>
            <a:r>
              <a:rPr lang="en-US" sz="2000" dirty="0" smtClean="0">
                <a:latin typeface="Adobe Caslon Pro" pitchFamily="18" charset="0"/>
              </a:rPr>
              <a:t>Room Reservations</a:t>
            </a:r>
          </a:p>
          <a:p>
            <a:pPr lvl="1"/>
            <a:r>
              <a:rPr lang="en-US" sz="2000" dirty="0" smtClean="0">
                <a:latin typeface="Adobe Caslon Pro" pitchFamily="18" charset="0"/>
              </a:rPr>
              <a:t>Fees &amp; Astra</a:t>
            </a:r>
            <a:endParaRPr lang="en-US" dirty="0" smtClean="0">
              <a:latin typeface="Adobe Caslon Pro" pitchFamily="18" charset="0"/>
            </a:endParaRPr>
          </a:p>
          <a:p>
            <a:r>
              <a:rPr lang="en-US" sz="2000" dirty="0" smtClean="0">
                <a:latin typeface="Adobe Caslon Pro" pitchFamily="18" charset="0"/>
              </a:rPr>
              <a:t>Event/</a:t>
            </a:r>
            <a:r>
              <a:rPr lang="en-US" sz="2000" dirty="0" err="1" smtClean="0">
                <a:latin typeface="Adobe Caslon Pro" pitchFamily="18" charset="0"/>
              </a:rPr>
              <a:t>Semesterly</a:t>
            </a:r>
            <a:r>
              <a:rPr lang="en-US" sz="2000" dirty="0" smtClean="0">
                <a:latin typeface="Adobe Caslon Pro" pitchFamily="18" charset="0"/>
              </a:rPr>
              <a:t> Documents</a:t>
            </a:r>
          </a:p>
          <a:p>
            <a:pPr lvl="1"/>
            <a:r>
              <a:rPr lang="en-US" sz="2000" dirty="0" smtClean="0">
                <a:latin typeface="Adobe Caslon Pro" pitchFamily="18" charset="0"/>
              </a:rPr>
              <a:t>Volunteer/Service Form</a:t>
            </a:r>
          </a:p>
          <a:p>
            <a:pPr lvl="1"/>
            <a:r>
              <a:rPr lang="en-US" sz="2000" dirty="0" smtClean="0">
                <a:latin typeface="Adobe Caslon Pro" pitchFamily="18" charset="0"/>
              </a:rPr>
              <a:t>Campus Event Form</a:t>
            </a:r>
          </a:p>
          <a:p>
            <a:pPr lvl="1"/>
            <a:r>
              <a:rPr lang="en-US" sz="2000" dirty="0" smtClean="0">
                <a:latin typeface="Adobe Caslon Pro" pitchFamily="18" charset="0"/>
              </a:rPr>
              <a:t>End of Semester/Event Forms</a:t>
            </a:r>
          </a:p>
          <a:p>
            <a:endParaRPr lang="en-US" dirty="0">
              <a:latin typeface="Adobe Caslon Pro"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667000"/>
            <a:ext cx="44577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42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1747</TotalTime>
  <Words>1068</Words>
  <Application>Microsoft Office PowerPoint</Application>
  <PresentationFormat>On-screen Show (4:3)</PresentationFormat>
  <Paragraphs>133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Student organization Advisor Training</vt:lpstr>
      <vt:lpstr>Advisor Training Overview</vt:lpstr>
      <vt:lpstr>Learning OUtcomes</vt:lpstr>
      <vt:lpstr>Who are We? Student Activities</vt:lpstr>
      <vt:lpstr>General Office of Student Activities Information</vt:lpstr>
      <vt:lpstr>Student Organizations</vt:lpstr>
      <vt:lpstr>Responsibilities</vt:lpstr>
      <vt:lpstr>Advisor-Organization Agreement</vt:lpstr>
      <vt:lpstr>Paperwork</vt:lpstr>
      <vt:lpstr>Expectations of Student Organizations</vt:lpstr>
      <vt:lpstr>Advisor Resources</vt:lpstr>
      <vt:lpstr>Questions</vt:lpstr>
    </vt:vector>
  </TitlesOfParts>
  <Company>Carroll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Advisor Training</dc:title>
  <dc:creator>Windows User</dc:creator>
  <cp:lastModifiedBy>ShaunaMarieC83</cp:lastModifiedBy>
  <cp:revision>44</cp:revision>
  <dcterms:created xsi:type="dcterms:W3CDTF">2013-05-06T15:05:00Z</dcterms:created>
  <dcterms:modified xsi:type="dcterms:W3CDTF">2016-01-28T17:06:59Z</dcterms:modified>
</cp:coreProperties>
</file>