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7" r:id="rId2"/>
    <p:sldId id="271" r:id="rId3"/>
    <p:sldId id="261" r:id="rId4"/>
    <p:sldId id="262" r:id="rId5"/>
    <p:sldId id="263" r:id="rId6"/>
    <p:sldId id="264" r:id="rId7"/>
    <p:sldId id="258" r:id="rId8"/>
    <p:sldId id="275" r:id="rId9"/>
    <p:sldId id="260" r:id="rId10"/>
    <p:sldId id="277" r:id="rId11"/>
    <p:sldId id="266" r:id="rId12"/>
    <p:sldId id="267" r:id="rId13"/>
    <p:sldId id="265" r:id="rId14"/>
    <p:sldId id="268" r:id="rId15"/>
    <p:sldId id="278" r:id="rId16"/>
    <p:sldId id="280" r:id="rId17"/>
    <p:sldId id="279" r:id="rId18"/>
    <p:sldId id="274" r:id="rId19"/>
    <p:sldId id="273" r:id="rId20"/>
    <p:sldId id="272" r:id="rId21"/>
    <p:sldId id="281" r:id="rId22"/>
    <p:sldId id="269" r:id="rId23"/>
    <p:sldId id="270" r:id="rId24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3" autoAdjust="0"/>
  </p:normalViewPr>
  <p:slideViewPr>
    <p:cSldViewPr>
      <p:cViewPr varScale="1">
        <p:scale>
          <a:sx n="96" d="100"/>
          <a:sy n="96" d="100"/>
        </p:scale>
        <p:origin x="-4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hayfnp01\home\users\mf3288\APGS\Fees\fe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hayfnp01\home\users\mf3288\APGS\Fees\fe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autoTitleDeleted val="1"/>
    <c:plotArea>
      <c:layout>
        <c:manualLayout>
          <c:layoutTarget val="inner"/>
          <c:xMode val="edge"/>
          <c:yMode val="edge"/>
          <c:x val="0.12737000097761597"/>
          <c:y val="0.13714992468865198"/>
          <c:w val="0.74900531584456809"/>
          <c:h val="0.82938081417894305"/>
        </c:manualLayout>
      </c:layout>
      <c:pieChart>
        <c:ser>
          <c:idx val="0"/>
          <c:order val="0"/>
          <c:spPr>
            <a:solidFill>
              <a:srgbClr val="FFC000"/>
            </a:solidFill>
            <a:ln>
              <a:solidFill>
                <a:prstClr val="black"/>
              </a:solidFill>
            </a:ln>
          </c:spPr>
          <c:dPt>
            <c:idx val="0"/>
            <c:explosion val="34"/>
            <c:spPr>
              <a:solidFill>
                <a:srgbClr val="B80000"/>
              </a:solidFill>
              <a:ln>
                <a:solidFill>
                  <a:prstClr val="black"/>
                </a:solidFill>
              </a:ln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prstClr val="black"/>
                </a:solidFill>
              </a:ln>
            </c:spPr>
          </c:dPt>
          <c:dPt>
            <c:idx val="2"/>
            <c:spPr>
              <a:solidFill>
                <a:srgbClr val="00B050"/>
              </a:solidFill>
              <a:ln>
                <a:solidFill>
                  <a:prstClr val="black"/>
                </a:solidFill>
              </a:ln>
            </c:spPr>
          </c:dPt>
          <c:dPt>
            <c:idx val="3"/>
            <c:spPr>
              <a:solidFill>
                <a:schemeClr val="bg1">
                  <a:lumMod val="85000"/>
                </a:schemeClr>
              </a:solidFill>
              <a:ln>
                <a:solidFill>
                  <a:prstClr val="black"/>
                </a:solidFill>
              </a:ln>
            </c:spPr>
          </c:dPt>
          <c:dLbls>
            <c:dLbl>
              <c:idx val="0"/>
              <c:layout>
                <c:manualLayout>
                  <c:x val="-6.6713841942575621E-3"/>
                  <c:y val="-3.0998069253784895E-2"/>
                </c:manualLayout>
              </c:layout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Athletics,  </a:t>
                    </a:r>
                    <a:r>
                      <a:rPr lang="en-US" dirty="0"/>
                      <a:t>$129 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Sheet1!$A$4:$A$10</c:f>
              <c:strCache>
                <c:ptCount val="7"/>
                <c:pt idx="0">
                  <c:v>Academics (IRA)</c:v>
                </c:pt>
                <c:pt idx="1">
                  <c:v>Athletics (IRA)</c:v>
                </c:pt>
                <c:pt idx="2">
                  <c:v>Health Services &amp; Facilities</c:v>
                </c:pt>
                <c:pt idx="3">
                  <c:v>ID</c:v>
                </c:pt>
                <c:pt idx="4">
                  <c:v>ASI (Student Body)</c:v>
                </c:pt>
                <c:pt idx="5">
                  <c:v>ASI (RAW)</c:v>
                </c:pt>
                <c:pt idx="6">
                  <c:v>ASI (Univ. Union)</c:v>
                </c:pt>
              </c:strCache>
            </c:strRef>
          </c:cat>
          <c:val>
            <c:numRef>
              <c:f>Sheet1!$B$4:$B$10</c:f>
              <c:numCache>
                <c:formatCode>_("$"* #,##0_);_("$"* \(#,##0\);_("$"* "-"??_);_(@_)</c:formatCode>
                <c:ptCount val="7"/>
                <c:pt idx="0">
                  <c:v>24</c:v>
                </c:pt>
                <c:pt idx="1">
                  <c:v>129</c:v>
                </c:pt>
                <c:pt idx="2">
                  <c:v>231</c:v>
                </c:pt>
                <c:pt idx="3">
                  <c:v>3</c:v>
                </c:pt>
                <c:pt idx="4">
                  <c:v>129</c:v>
                </c:pt>
                <c:pt idx="5">
                  <c:v>180</c:v>
                </c:pt>
                <c:pt idx="6">
                  <c:v>165</c:v>
                </c:pt>
              </c:numCache>
            </c:numRef>
          </c:val>
        </c:ser>
        <c:dLbls>
          <c:showVal val="1"/>
          <c:showCatName val="1"/>
        </c:dLbls>
        <c:firstSliceAng val="42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autoTitleDeleted val="1"/>
    <c:plotArea>
      <c:layout/>
      <c:pieChart>
        <c:ser>
          <c:idx val="0"/>
          <c:order val="0"/>
          <c:spPr>
            <a:solidFill>
              <a:srgbClr val="FFC000"/>
            </a:solidFill>
            <a:ln>
              <a:solidFill>
                <a:prstClr val="black"/>
              </a:solidFill>
            </a:ln>
          </c:spPr>
          <c:dPt>
            <c:idx val="0"/>
            <c:explosion val="5"/>
            <c:spPr>
              <a:solidFill>
                <a:srgbClr val="B80000"/>
              </a:solidFill>
              <a:ln>
                <a:solidFill>
                  <a:prstClr val="black"/>
                </a:solidFill>
              </a:ln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prstClr val="black"/>
                </a:solidFill>
              </a:ln>
            </c:spPr>
          </c:dPt>
          <c:dPt>
            <c:idx val="2"/>
            <c:spPr>
              <a:solidFill>
                <a:srgbClr val="00B050"/>
              </a:solidFill>
              <a:ln>
                <a:solidFill>
                  <a:prstClr val="black"/>
                </a:solidFill>
              </a:ln>
            </c:spPr>
          </c:dPt>
          <c:dPt>
            <c:idx val="3"/>
            <c:spPr>
              <a:solidFill>
                <a:schemeClr val="bg1">
                  <a:lumMod val="85000"/>
                </a:schemeClr>
              </a:solidFill>
              <a:ln>
                <a:solidFill>
                  <a:prstClr val="black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A2E2 Fund, $360 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Athletics,  </a:t>
                    </a:r>
                    <a:r>
                      <a:rPr lang="en-US"/>
                      <a:t>$129 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Sheet1!$A$13:$A$19</c:f>
              <c:strCache>
                <c:ptCount val="7"/>
                <c:pt idx="0">
                  <c:v>Academics (IRA)</c:v>
                </c:pt>
                <c:pt idx="1">
                  <c:v>Athletics (IRA)</c:v>
                </c:pt>
                <c:pt idx="2">
                  <c:v>Health Services &amp; Facilities</c:v>
                </c:pt>
                <c:pt idx="3">
                  <c:v>ID</c:v>
                </c:pt>
                <c:pt idx="4">
                  <c:v>ASI (Student Body)</c:v>
                </c:pt>
                <c:pt idx="5">
                  <c:v>ASI (RAW)</c:v>
                </c:pt>
                <c:pt idx="6">
                  <c:v>ASI (Univ. Union)</c:v>
                </c:pt>
              </c:strCache>
            </c:strRef>
          </c:cat>
          <c:val>
            <c:numRef>
              <c:f>Sheet1!$B$13:$B$19</c:f>
              <c:numCache>
                <c:formatCode>_("$"* #,##0_);_("$"* \(#,##0\);_("$"* "-"??_);_(@_)</c:formatCode>
                <c:ptCount val="7"/>
                <c:pt idx="0">
                  <c:v>360</c:v>
                </c:pt>
                <c:pt idx="1">
                  <c:v>129</c:v>
                </c:pt>
                <c:pt idx="2">
                  <c:v>231</c:v>
                </c:pt>
                <c:pt idx="3">
                  <c:v>3</c:v>
                </c:pt>
                <c:pt idx="4">
                  <c:v>129</c:v>
                </c:pt>
                <c:pt idx="5">
                  <c:v>180</c:v>
                </c:pt>
                <c:pt idx="6">
                  <c:v>165</c:v>
                </c:pt>
              </c:numCache>
            </c:numRef>
          </c:val>
        </c:ser>
        <c:dLbls>
          <c:showVal val="1"/>
          <c:showCatName val="1"/>
        </c:dLbls>
        <c:firstSliceAng val="42"/>
      </c:pieChart>
    </c:plotArea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52596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24C56F5-564E-460D-B66D-1D46AE0477C4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597758"/>
            <a:ext cx="3066733" cy="452596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2EAA408-CAA7-4D6A-AE11-73258160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6503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160869-D8AD-442D-A2B7-2E3E58EBC4AA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53F68-7F70-42F3-8AE5-1DB965CE4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sarah.knudsen@csueastbay.ed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chemeClr val="tx1"/>
                </a:solidFill>
              </a:rPr>
              <a:t>CSUEB A2E2 Fee</a:t>
            </a:r>
            <a:endParaRPr lang="en-US" sz="4000" b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CSUEB Academic Access, Enhancement and Excellence Fee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5" descr="CSUEB_Seal_CMYK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4958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A2E2 Fund -$120 per quarter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559552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 smtClean="0"/>
              <a:t>Examples </a:t>
            </a:r>
            <a:r>
              <a:rPr lang="en-US" sz="4400" dirty="0"/>
              <a:t>of </a:t>
            </a:r>
            <a:r>
              <a:rPr lang="en-US" sz="4400" dirty="0" smtClean="0"/>
              <a:t>what </a:t>
            </a:r>
            <a:r>
              <a:rPr lang="en-US" sz="4400" dirty="0"/>
              <a:t>the </a:t>
            </a:r>
            <a:r>
              <a:rPr lang="en-US" sz="4400" dirty="0" smtClean="0"/>
              <a:t>fee </a:t>
            </a:r>
            <a:r>
              <a:rPr lang="en-US" sz="4400" dirty="0"/>
              <a:t>can </a:t>
            </a:r>
            <a:r>
              <a:rPr lang="en-US" sz="4400" dirty="0" smtClean="0"/>
              <a:t>provide</a:t>
            </a:r>
            <a:r>
              <a:rPr lang="en-US" sz="4400" dirty="0"/>
              <a:t>:</a:t>
            </a:r>
          </a:p>
          <a:p>
            <a:pPr lvl="1"/>
            <a:r>
              <a:rPr lang="en-US" sz="3800" dirty="0">
                <a:solidFill>
                  <a:schemeClr val="tx1"/>
                </a:solidFill>
              </a:rPr>
              <a:t>Funding for Instructional and Research Equipment </a:t>
            </a:r>
          </a:p>
          <a:p>
            <a:pPr lvl="2"/>
            <a:r>
              <a:rPr lang="en-US" sz="3800" dirty="0" smtClean="0"/>
              <a:t>Examples </a:t>
            </a:r>
            <a:r>
              <a:rPr lang="en-US" sz="3800" dirty="0"/>
              <a:t>of </a:t>
            </a:r>
            <a:r>
              <a:rPr lang="en-US" sz="3800" dirty="0" smtClean="0"/>
              <a:t>2010-11 equipment acquired with $2.3M of one-time summer fees:</a:t>
            </a:r>
            <a:endParaRPr lang="en-US" sz="3800" dirty="0"/>
          </a:p>
          <a:p>
            <a:pPr lvl="3" fontAlgn="b"/>
            <a:r>
              <a:rPr lang="en-US" sz="3800" dirty="0">
                <a:solidFill>
                  <a:schemeClr val="tx1"/>
                </a:solidFill>
              </a:rPr>
              <a:t>Biofeedback and computer to support biofeedback 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59,887</a:t>
            </a:r>
          </a:p>
          <a:p>
            <a:pPr lvl="3" fontAlgn="b"/>
            <a:r>
              <a:rPr lang="en-US" sz="3800" dirty="0" err="1">
                <a:solidFill>
                  <a:schemeClr val="tx1"/>
                </a:solidFill>
              </a:rPr>
              <a:t>ChemiDoc</a:t>
            </a:r>
            <a:r>
              <a:rPr lang="en-US" sz="3800" dirty="0">
                <a:solidFill>
                  <a:schemeClr val="tx1"/>
                </a:solidFill>
              </a:rPr>
              <a:t> System 			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33,630</a:t>
            </a:r>
          </a:p>
          <a:p>
            <a:pPr lvl="3" fontAlgn="b"/>
            <a:r>
              <a:rPr lang="en-US" sz="3800" dirty="0" err="1">
                <a:solidFill>
                  <a:schemeClr val="tx1"/>
                </a:solidFill>
              </a:rPr>
              <a:t>Compustat</a:t>
            </a:r>
            <a:r>
              <a:rPr lang="en-US" sz="3800" dirty="0">
                <a:solidFill>
                  <a:schemeClr val="tx1"/>
                </a:solidFill>
              </a:rPr>
              <a:t> 				</a:t>
            </a:r>
            <a:r>
              <a:rPr lang="en-US" sz="3800" dirty="0" smtClean="0">
                <a:solidFill>
                  <a:schemeClr val="tx1"/>
                </a:solidFill>
              </a:rPr>
              <a:t>	</a:t>
            </a:r>
            <a:r>
              <a:rPr lang="en-US" sz="3800" dirty="0" smtClean="0">
                <a:solidFill>
                  <a:schemeClr val="tx1"/>
                </a:solidFill>
              </a:rPr>
              <a:t>	$</a:t>
            </a:r>
            <a:r>
              <a:rPr lang="en-US" sz="3800" dirty="0">
                <a:solidFill>
                  <a:schemeClr val="tx1"/>
                </a:solidFill>
              </a:rPr>
              <a:t>34,000</a:t>
            </a:r>
          </a:p>
          <a:p>
            <a:pPr lvl="3" fontAlgn="b"/>
            <a:r>
              <a:rPr lang="en-US" sz="3800" dirty="0">
                <a:solidFill>
                  <a:schemeClr val="tx1"/>
                </a:solidFill>
              </a:rPr>
              <a:t>Data acquisition systems for physiology 	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60,385</a:t>
            </a:r>
          </a:p>
          <a:p>
            <a:pPr lvl="3" fontAlgn="b"/>
            <a:r>
              <a:rPr lang="en-US" sz="3800" dirty="0">
                <a:solidFill>
                  <a:schemeClr val="tx1"/>
                </a:solidFill>
              </a:rPr>
              <a:t>Equipment for New Lower Division Physics </a:t>
            </a:r>
            <a:r>
              <a:rPr lang="en-US" sz="3800" dirty="0" err="1">
                <a:solidFill>
                  <a:schemeClr val="tx1"/>
                </a:solidFill>
              </a:rPr>
              <a:t>Laboraory</a:t>
            </a:r>
            <a:r>
              <a:rPr lang="en-US" sz="3800" dirty="0">
                <a:solidFill>
                  <a:schemeClr val="tx1"/>
                </a:solidFill>
              </a:rPr>
              <a:t> 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121,559</a:t>
            </a:r>
          </a:p>
          <a:p>
            <a:pPr lvl="3" fontAlgn="t"/>
            <a:r>
              <a:rPr lang="en-US" sz="3800" dirty="0" smtClean="0">
                <a:solidFill>
                  <a:schemeClr val="tx1"/>
                </a:solidFill>
              </a:rPr>
              <a:t>Roche </a:t>
            </a:r>
            <a:r>
              <a:rPr lang="en-US" sz="3800" dirty="0">
                <a:solidFill>
                  <a:schemeClr val="tx1"/>
                </a:solidFill>
              </a:rPr>
              <a:t>GS Junior DNA Sequencer with parts &amp; accessories 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119,450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Technological Upgrade for 2 Distance Learning Rooms 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100,000 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UV-VIS Spectrophotometers, small size, PC-controlled 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132,026 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Audio Production  			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70,232 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Steinway Parlor Grand Piano 		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69,874 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AAC </a:t>
            </a:r>
            <a:r>
              <a:rPr lang="en-US" sz="3800" dirty="0" smtClean="0">
                <a:solidFill>
                  <a:schemeClr val="tx1"/>
                </a:solidFill>
              </a:rPr>
              <a:t>Equip: </a:t>
            </a:r>
            <a:r>
              <a:rPr lang="en-US" sz="3800" dirty="0" err="1">
                <a:solidFill>
                  <a:schemeClr val="tx1"/>
                </a:solidFill>
              </a:rPr>
              <a:t>Dynavox</a:t>
            </a:r>
            <a:r>
              <a:rPr lang="en-US" sz="3800" dirty="0">
                <a:solidFill>
                  <a:schemeClr val="tx1"/>
                </a:solidFill>
              </a:rPr>
              <a:t> Maestro </a:t>
            </a:r>
            <a:r>
              <a:rPr lang="en-US" sz="3800" dirty="0" smtClean="0">
                <a:solidFill>
                  <a:schemeClr val="tx1"/>
                </a:solidFill>
              </a:rPr>
              <a:t>&amp; </a:t>
            </a:r>
            <a:r>
              <a:rPr lang="en-US" sz="3800" dirty="0" err="1">
                <a:solidFill>
                  <a:schemeClr val="tx1"/>
                </a:solidFill>
              </a:rPr>
              <a:t>Prenke</a:t>
            </a:r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err="1">
                <a:solidFill>
                  <a:schemeClr val="tx1"/>
                </a:solidFill>
              </a:rPr>
              <a:t>Romich</a:t>
            </a:r>
            <a:r>
              <a:rPr lang="en-US" sz="3800" dirty="0">
                <a:solidFill>
                  <a:schemeClr val="tx1"/>
                </a:solidFill>
              </a:rPr>
              <a:t> Essence 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25,331 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Biofeedback and computer to support biofeedback 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59,887</a:t>
            </a:r>
          </a:p>
          <a:p>
            <a:pPr lvl="3" fontAlgn="t"/>
            <a:r>
              <a:rPr lang="en-US" sz="3800" dirty="0">
                <a:solidFill>
                  <a:schemeClr val="tx1"/>
                </a:solidFill>
              </a:rPr>
              <a:t>Olympus CX41 Microscopes for lab (Quantity: 54) 		</a:t>
            </a:r>
            <a:r>
              <a:rPr lang="en-US" sz="3800" dirty="0" smtClean="0">
                <a:solidFill>
                  <a:schemeClr val="tx1"/>
                </a:solidFill>
              </a:rPr>
              <a:t>$</a:t>
            </a:r>
            <a:r>
              <a:rPr lang="en-US" sz="3800" dirty="0">
                <a:solidFill>
                  <a:schemeClr val="tx1"/>
                </a:solidFill>
              </a:rPr>
              <a:t>136,599 </a:t>
            </a:r>
          </a:p>
          <a:p>
            <a:pPr lvl="3" fontAlgn="ctr"/>
            <a:r>
              <a:rPr lang="en-US" sz="3800" dirty="0">
                <a:solidFill>
                  <a:schemeClr val="tx1"/>
                </a:solidFill>
              </a:rPr>
              <a:t>New computers for Computer Lab 			</a:t>
            </a:r>
            <a:r>
              <a:rPr lang="en-US" sz="3800" dirty="0" smtClean="0">
                <a:solidFill>
                  <a:schemeClr val="tx1"/>
                </a:solidFill>
              </a:rPr>
              <a:t>$69,911</a:t>
            </a:r>
            <a:endParaRPr lang="en-US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83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81099" y="366712"/>
          <a:ext cx="6781801" cy="612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Current CSUEB Mandatory Fees per Year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Planned CSUEB Mandatory Fees per Year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81099" y="366712"/>
          <a:ext cx="6781801" cy="612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are the current fees students pay?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8119872" cy="4572000"/>
          </a:xfrm>
        </p:spPr>
        <p:txBody>
          <a:bodyPr/>
          <a:lstStyle/>
          <a:p>
            <a:r>
              <a:rPr lang="en-US" dirty="0" smtClean="0"/>
              <a:t>Tuition fees</a:t>
            </a:r>
          </a:p>
          <a:p>
            <a:r>
              <a:rPr lang="en-US" dirty="0" smtClean="0"/>
              <a:t>Other mandatory fees = $287 per quarter</a:t>
            </a:r>
          </a:p>
          <a:p>
            <a:r>
              <a:rPr lang="en-US" dirty="0" smtClean="0"/>
              <a:t>Academic portion of IRA = $8 per quarter</a:t>
            </a:r>
          </a:p>
          <a:p>
            <a:r>
              <a:rPr lang="en-US" dirty="0" smtClean="0"/>
              <a:t>Miscellaneous Course fees - $15-100 per course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Including University Writing Skills courses (ENGL 3000/3001) ($25 each)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Art, Communication, English, Multimedia, Nursing, Recreation, Educational Psychology, etc. </a:t>
            </a:r>
          </a:p>
          <a:p>
            <a:r>
              <a:rPr lang="en-US" dirty="0" smtClean="0"/>
              <a:t>About $87,000 per year in support of individual courses, very low in regard to other CSUs.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will A2E2 be rolled out?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The faculty choose textbooks for their classes.</a:t>
            </a:r>
          </a:p>
          <a:p>
            <a:r>
              <a:rPr lang="en-US" b="1" dirty="0" smtClean="0"/>
              <a:t>Faculty and students on A2E2 committee will decide how to roll out the e-text component depending on reaching an e-text adoption threshold.</a:t>
            </a:r>
          </a:p>
          <a:p>
            <a:r>
              <a:rPr lang="en-US" b="1" dirty="0" smtClean="0"/>
              <a:t>Faculty and students on the A2E2 committee will select the electronic device and the uses of 20% of the A2E2 Fund.</a:t>
            </a:r>
          </a:p>
          <a:p>
            <a:r>
              <a:rPr lang="en-US" dirty="0" smtClean="0"/>
              <a:t>The A2E2 Fund will subsume the academic portion of the IRA fee and all course fees under $50.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A2E2 Fee </a:t>
            </a:r>
            <a:r>
              <a:rPr lang="en-US" dirty="0" smtClean="0">
                <a:solidFill>
                  <a:schemeClr val="tx1"/>
                </a:solidFill>
              </a:rPr>
              <a:t>Was Determined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$2,000,000 for </a:t>
            </a:r>
            <a:r>
              <a:rPr lang="en-US" dirty="0" smtClean="0"/>
              <a:t>Instructionally Related Activities</a:t>
            </a:r>
            <a:endParaRPr lang="en-US" dirty="0" smtClean="0"/>
          </a:p>
          <a:p>
            <a:r>
              <a:rPr lang="en-US" dirty="0" smtClean="0"/>
              <a:t>$</a:t>
            </a:r>
            <a:r>
              <a:rPr lang="en-US" dirty="0" smtClean="0"/>
              <a:t>1,000,000 for course 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$1,000,000 for student services programs to improve student performance, address graduation gap, improve retention rates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$1,000,000 for instructional and research equipment.</a:t>
            </a:r>
          </a:p>
          <a:p>
            <a:r>
              <a:rPr lang="en-US" dirty="0" smtClean="0"/>
              <a:t>Total: $5,000,000</a:t>
            </a:r>
          </a:p>
          <a:p>
            <a:r>
              <a:rPr lang="en-US" dirty="0" smtClean="0"/>
              <a:t>Determining fee per </a:t>
            </a:r>
            <a:r>
              <a:rPr lang="en-US" dirty="0" smtClean="0"/>
              <a:t>student: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14,000 student headcount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Average per student: $5,000,000/14,000 = $360 (rounded to the nearest ten)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2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A2E2 Fee </a:t>
            </a:r>
            <a:r>
              <a:rPr lang="en-US" dirty="0" smtClean="0">
                <a:solidFill>
                  <a:schemeClr val="tx1"/>
                </a:solidFill>
              </a:rPr>
              <a:t>Was </a:t>
            </a:r>
            <a:r>
              <a:rPr lang="en-US" dirty="0" smtClean="0">
                <a:solidFill>
                  <a:schemeClr val="tx1"/>
                </a:solidFill>
              </a:rPr>
              <a:t>Determined: Details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$2,000,000 for </a:t>
            </a:r>
            <a:r>
              <a:rPr lang="en-US" dirty="0" smtClean="0"/>
              <a:t>Instructionally Related Activities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Currently, CLASS requests $500,000 per year for </a:t>
            </a:r>
            <a:r>
              <a:rPr lang="en-US" dirty="0" smtClean="0">
                <a:solidFill>
                  <a:schemeClr val="tx1"/>
                </a:solidFill>
              </a:rPr>
              <a:t>instructionally </a:t>
            </a:r>
            <a:r>
              <a:rPr lang="en-US" dirty="0" smtClean="0">
                <a:solidFill>
                  <a:schemeClr val="tx1"/>
                </a:solidFill>
              </a:rPr>
              <a:t>related activities.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To expand this benefit to all four colleges would </a:t>
            </a:r>
            <a:r>
              <a:rPr lang="en-US" dirty="0" smtClean="0">
                <a:solidFill>
                  <a:schemeClr val="tx1"/>
                </a:solidFill>
              </a:rPr>
              <a:t>require: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4 x $500,000 = $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$1,000,000 for course support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Currently, CSUEB only collects $87,000 in restrictive course fees.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Increase to $</a:t>
            </a:r>
            <a:r>
              <a:rPr lang="en-US" dirty="0" smtClean="0">
                <a:solidFill>
                  <a:schemeClr val="tx1"/>
                </a:solidFill>
              </a:rPr>
              <a:t>1M </a:t>
            </a:r>
            <a:r>
              <a:rPr lang="en-US" dirty="0" smtClean="0">
                <a:solidFill>
                  <a:schemeClr val="tx1"/>
                </a:solidFill>
              </a:rPr>
              <a:t>would solve the lack of modern techniques, especially those that will make our students competitive in the workforce.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2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How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A2E2 Fee </a:t>
            </a:r>
            <a:r>
              <a:rPr lang="en-US" dirty="0" smtClean="0">
                <a:solidFill>
                  <a:schemeClr val="tx1"/>
                </a:solidFill>
              </a:rPr>
              <a:t>Was </a:t>
            </a:r>
            <a:r>
              <a:rPr lang="en-US" dirty="0" smtClean="0">
                <a:solidFill>
                  <a:schemeClr val="tx1"/>
                </a:solidFill>
              </a:rPr>
              <a:t>Determined: Details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9448"/>
            <a:ext cx="8503920" cy="51785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$1,000,000 for student services programs to improve student performance, address graduation gap, improve retention rates.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 2010-11, $500,000 </a:t>
            </a:r>
            <a:r>
              <a:rPr lang="en-US" dirty="0" smtClean="0">
                <a:solidFill>
                  <a:schemeClr val="tx1"/>
                </a:solidFill>
              </a:rPr>
              <a:t>in one-time stimulus funding was allocated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begin to address </a:t>
            </a:r>
            <a:r>
              <a:rPr lang="en-US" dirty="0" smtClean="0">
                <a:solidFill>
                  <a:schemeClr val="tx1"/>
                </a:solidFill>
              </a:rPr>
              <a:t>the graduation gap. 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Realistically, 2X that </a:t>
            </a:r>
            <a:r>
              <a:rPr lang="en-US" dirty="0" smtClean="0">
                <a:solidFill>
                  <a:schemeClr val="tx1"/>
                </a:solidFill>
              </a:rPr>
              <a:t>amount should be committed on a yearly basis.</a:t>
            </a:r>
          </a:p>
          <a:p>
            <a:r>
              <a:rPr lang="en-US" dirty="0" smtClean="0"/>
              <a:t>$1,000,000 for instructional and research equipment.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Summer 2010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self </a:t>
            </a:r>
            <a:r>
              <a:rPr lang="en-US" dirty="0" smtClean="0">
                <a:solidFill>
                  <a:schemeClr val="tx1"/>
                </a:solidFill>
              </a:rPr>
              <a:t>support: each </a:t>
            </a:r>
            <a:r>
              <a:rPr lang="en-US" dirty="0" smtClean="0">
                <a:solidFill>
                  <a:schemeClr val="tx1"/>
                </a:solidFill>
              </a:rPr>
              <a:t>student paid $60 </a:t>
            </a:r>
            <a:r>
              <a:rPr lang="en-US" dirty="0" smtClean="0">
                <a:solidFill>
                  <a:schemeClr val="tx1"/>
                </a:solidFill>
              </a:rPr>
              <a:t>per </a:t>
            </a:r>
            <a:r>
              <a:rPr lang="en-US" dirty="0" smtClean="0">
                <a:solidFill>
                  <a:schemeClr val="tx1"/>
                </a:solidFill>
              </a:rPr>
              <a:t>unit for educational </a:t>
            </a:r>
            <a:r>
              <a:rPr lang="en-US" dirty="0" smtClean="0">
                <a:solidFill>
                  <a:schemeClr val="tx1"/>
                </a:solidFill>
              </a:rPr>
              <a:t>needs, generating over </a:t>
            </a:r>
            <a:r>
              <a:rPr lang="en-US" dirty="0" smtClean="0">
                <a:solidFill>
                  <a:schemeClr val="tx1"/>
                </a:solidFill>
              </a:rPr>
              <a:t>$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 one-time funding.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Colleges submitted </a:t>
            </a:r>
            <a:r>
              <a:rPr lang="en-US" dirty="0" smtClean="0">
                <a:solidFill>
                  <a:schemeClr val="tx1"/>
                </a:solidFill>
              </a:rPr>
              <a:t>$3M+ </a:t>
            </a:r>
            <a:r>
              <a:rPr lang="en-US" dirty="0" smtClean="0">
                <a:solidFill>
                  <a:schemeClr val="tx1"/>
                </a:solidFill>
              </a:rPr>
              <a:t>in equipment requests.  Only enough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approve $</a:t>
            </a:r>
            <a:r>
              <a:rPr lang="en-US" dirty="0" smtClean="0">
                <a:solidFill>
                  <a:schemeClr val="tx1"/>
                </a:solidFill>
              </a:rPr>
              <a:t>2.3M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requests, leaving over $1M </a:t>
            </a:r>
            <a:r>
              <a:rPr lang="en-US" dirty="0" smtClean="0">
                <a:solidFill>
                  <a:schemeClr val="tx1"/>
                </a:solidFill>
              </a:rPr>
              <a:t>in unfunded requests.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At least $</a:t>
            </a:r>
            <a:r>
              <a:rPr lang="en-US" dirty="0" smtClean="0">
                <a:solidFill>
                  <a:schemeClr val="tx1"/>
                </a:solidFill>
              </a:rPr>
              <a:t>1M </a:t>
            </a:r>
            <a:r>
              <a:rPr lang="en-US" dirty="0" smtClean="0">
                <a:solidFill>
                  <a:schemeClr val="tx1"/>
                </a:solidFill>
              </a:rPr>
              <a:t>per year </a:t>
            </a:r>
            <a:r>
              <a:rPr lang="en-US" dirty="0" smtClean="0">
                <a:solidFill>
                  <a:schemeClr val="tx1"/>
                </a:solidFill>
              </a:rPr>
              <a:t>needed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replace/replenish </a:t>
            </a:r>
            <a:r>
              <a:rPr lang="en-US" dirty="0" smtClean="0">
                <a:solidFill>
                  <a:schemeClr val="tx1"/>
                </a:solidFill>
              </a:rPr>
              <a:t>aging equipment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89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 of How Funds </a:t>
            </a:r>
            <a:r>
              <a:rPr lang="en-US" dirty="0" smtClean="0">
                <a:solidFill>
                  <a:schemeClr val="tx1"/>
                </a:solidFill>
              </a:rPr>
              <a:t>Will </a:t>
            </a:r>
            <a:r>
              <a:rPr lang="en-US" dirty="0" smtClean="0">
                <a:solidFill>
                  <a:schemeClr val="tx1"/>
                </a:solidFill>
              </a:rPr>
              <a:t>be Allocated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046720" cy="457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20% allocated </a:t>
            </a:r>
            <a:r>
              <a:rPr lang="en-US" sz="2800" dirty="0" smtClean="0"/>
              <a:t>by Student/Faculty </a:t>
            </a:r>
            <a:r>
              <a:rPr lang="en-US" sz="2800" dirty="0" smtClean="0"/>
              <a:t>Committee.</a:t>
            </a:r>
          </a:p>
          <a:p>
            <a:r>
              <a:rPr lang="en-US" sz="2800" dirty="0" smtClean="0"/>
              <a:t>20% for improving academic quality of courses.</a:t>
            </a:r>
          </a:p>
          <a:p>
            <a:r>
              <a:rPr lang="en-US" sz="2800" dirty="0" smtClean="0"/>
              <a:t>40% for out-of-classroom </a:t>
            </a:r>
            <a:r>
              <a:rPr lang="en-US" sz="2800" dirty="0" smtClean="0"/>
              <a:t>instructionally </a:t>
            </a:r>
            <a:r>
              <a:rPr lang="en-US" sz="2800" dirty="0" smtClean="0"/>
              <a:t>related activities.</a:t>
            </a:r>
          </a:p>
          <a:p>
            <a:r>
              <a:rPr lang="en-US" sz="2800" dirty="0" smtClean="0"/>
              <a:t>20% for equipment replenishment and new state of the art equipment meant to advance faculty mentored student research and creative activities.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825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1752" y="1629226"/>
            <a:ext cx="4040188" cy="732974"/>
          </a:xfrm>
        </p:spPr>
        <p:txBody>
          <a:bodyPr/>
          <a:lstStyle/>
          <a:p>
            <a:r>
              <a:rPr lang="en-US" dirty="0"/>
              <a:t>Current average fee paid by a CSUEB student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>
          <a:xfrm>
            <a:off x="4572000" y="1447800"/>
            <a:ext cx="4419600" cy="731520"/>
          </a:xfrm>
        </p:spPr>
        <p:txBody>
          <a:bodyPr/>
          <a:lstStyle/>
          <a:p>
            <a:r>
              <a:rPr lang="en-US" dirty="0" smtClean="0"/>
              <a:t>Estimate of fee by </a:t>
            </a:r>
            <a:r>
              <a:rPr lang="en-US" dirty="0" smtClean="0"/>
              <a:t>a CSUEB student </a:t>
            </a:r>
            <a:r>
              <a:rPr lang="en-US" dirty="0" smtClean="0"/>
              <a:t>under A2E2 </a:t>
            </a:r>
            <a:r>
              <a:rPr lang="en-US" dirty="0" smtClean="0"/>
              <a:t>proposal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938817"/>
          </a:xfrm>
        </p:spPr>
        <p:txBody>
          <a:bodyPr>
            <a:noAutofit/>
          </a:bodyPr>
          <a:lstStyle/>
          <a:p>
            <a:r>
              <a:rPr lang="en-US" sz="2800" dirty="0" smtClean="0"/>
              <a:t>Text Books: 	$1,228 </a:t>
            </a:r>
          </a:p>
          <a:p>
            <a:r>
              <a:rPr lang="en-US" sz="2800" dirty="0" smtClean="0"/>
              <a:t>IRA: 		$24</a:t>
            </a:r>
          </a:p>
          <a:p>
            <a:r>
              <a:rPr lang="en-US" sz="2800" dirty="0" smtClean="0"/>
              <a:t>Course </a:t>
            </a:r>
            <a:r>
              <a:rPr lang="en-US" sz="2800" dirty="0" smtClean="0"/>
              <a:t>fee </a:t>
            </a:r>
            <a:r>
              <a:rPr lang="en-US" sz="2800" dirty="0" err="1" smtClean="0"/>
              <a:t>avg</a:t>
            </a:r>
            <a:r>
              <a:rPr lang="en-US" sz="2800" dirty="0" smtClean="0"/>
              <a:t>: $8</a:t>
            </a:r>
          </a:p>
          <a:p>
            <a:endParaRPr lang="en-US" sz="1200" dirty="0"/>
          </a:p>
          <a:p>
            <a:r>
              <a:rPr lang="en-US" sz="2800" dirty="0" smtClean="0"/>
              <a:t>Total: 		$</a:t>
            </a:r>
            <a:r>
              <a:rPr lang="en-US" sz="2800" dirty="0" smtClean="0"/>
              <a:t>1,260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777017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A2E2 Fee: 	</a:t>
            </a:r>
            <a:r>
              <a:rPr lang="en-US" sz="2800" dirty="0" smtClean="0"/>
              <a:t>	$</a:t>
            </a:r>
            <a:r>
              <a:rPr lang="en-US" sz="2800" dirty="0" smtClean="0"/>
              <a:t>360</a:t>
            </a:r>
          </a:p>
          <a:p>
            <a:r>
              <a:rPr lang="en-US" sz="2800" dirty="0" smtClean="0"/>
              <a:t>E-Text :</a:t>
            </a:r>
            <a:r>
              <a:rPr lang="en-US" sz="2800" dirty="0" smtClean="0"/>
              <a:t>		$615</a:t>
            </a:r>
          </a:p>
          <a:p>
            <a:pPr>
              <a:buNone/>
            </a:pPr>
            <a:r>
              <a:rPr lang="en-US" sz="1800" dirty="0" smtClean="0"/>
              <a:t>(Exact e-text fee &amp; implementation TBD)</a:t>
            </a:r>
            <a:endParaRPr lang="en-US" sz="1800" dirty="0"/>
          </a:p>
          <a:p>
            <a:endParaRPr lang="en-US" sz="2800" dirty="0" smtClean="0"/>
          </a:p>
          <a:p>
            <a:r>
              <a:rPr lang="en-US" sz="2800" dirty="0" smtClean="0"/>
              <a:t>Total</a:t>
            </a:r>
            <a:r>
              <a:rPr lang="en-US" sz="2800" dirty="0" smtClean="0"/>
              <a:t>:		$975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Tablet:	  $300-500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Freshman/New Students </a:t>
            </a:r>
            <a:r>
              <a:rPr lang="en-US" sz="2300" dirty="0" smtClean="0">
                <a:solidFill>
                  <a:schemeClr val="tx1"/>
                </a:solidFill>
              </a:rPr>
              <a:t>only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1500" dirty="0" smtClean="0">
                <a:solidFill>
                  <a:schemeClr val="tx1"/>
                </a:solidFill>
              </a:rPr>
              <a:t>(Exact tablet fee &amp; implementation TBD)</a:t>
            </a:r>
            <a:endParaRPr lang="en-US" sz="2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 of Typical Student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avings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8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Overview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average student currently pays $1,228 for books and fees. </a:t>
            </a:r>
            <a:endParaRPr lang="en-US" dirty="0" smtClean="0"/>
          </a:p>
          <a:p>
            <a:r>
              <a:rPr lang="en-US" dirty="0" smtClean="0"/>
              <a:t>Under </a:t>
            </a:r>
            <a:r>
              <a:rPr lang="en-US" dirty="0" smtClean="0"/>
              <a:t>this plan, the academic environment will be enhanced, while simultaneously decreasing student cost.</a:t>
            </a:r>
          </a:p>
          <a:p>
            <a:endParaRPr lang="en-US" dirty="0" smtClean="0"/>
          </a:p>
          <a:p>
            <a:r>
              <a:rPr lang="en-US" dirty="0"/>
              <a:t>The proposal has three components: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 	The </a:t>
            </a:r>
            <a:r>
              <a:rPr lang="en-US" dirty="0" smtClean="0">
                <a:solidFill>
                  <a:schemeClr val="tx1"/>
                </a:solidFill>
              </a:rPr>
              <a:t>Academic Access Enhancement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Excellence </a:t>
            </a:r>
            <a:r>
              <a:rPr lang="en-US" dirty="0">
                <a:solidFill>
                  <a:schemeClr val="tx1"/>
                </a:solidFill>
              </a:rPr>
              <a:t>fund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	</a:t>
            </a:r>
            <a:r>
              <a:rPr lang="en-US" dirty="0" smtClean="0">
                <a:solidFill>
                  <a:schemeClr val="tx1"/>
                </a:solidFill>
              </a:rPr>
              <a:t>e-textbooks </a:t>
            </a:r>
            <a:r>
              <a:rPr lang="en-US" i="1" dirty="0" smtClean="0">
                <a:solidFill>
                  <a:schemeClr val="tx1"/>
                </a:solidFill>
              </a:rPr>
              <a:t>(fee TBD)</a:t>
            </a:r>
            <a:endParaRPr lang="en-US" i="1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3	A tablet/netbook for every entering </a:t>
            </a:r>
            <a:r>
              <a:rPr lang="en-US" dirty="0" smtClean="0">
                <a:solidFill>
                  <a:schemeClr val="tx1"/>
                </a:solidFill>
              </a:rPr>
              <a:t>student </a:t>
            </a:r>
            <a:r>
              <a:rPr lang="en-US" i="1" dirty="0" smtClean="0">
                <a:solidFill>
                  <a:schemeClr val="tx1"/>
                </a:solidFill>
              </a:rPr>
              <a:t>(fee TBD)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901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 savings on textbook costs and tablet will offset the A2E2 fee.</a:t>
            </a:r>
          </a:p>
          <a:p>
            <a:r>
              <a:rPr lang="en-US" dirty="0" smtClean="0"/>
              <a:t>The A2E2 initiative will enhance the academic environment and create an atmosphere for student success.</a:t>
            </a:r>
          </a:p>
          <a:p>
            <a:r>
              <a:rPr lang="en-US" dirty="0" smtClean="0"/>
              <a:t>A2E2 will bridge the digital divide by providing a tablet for every student.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A2E2 = Greater Value for Students!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21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Points to Remember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The proposal has three components: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1 	The a</a:t>
            </a:r>
            <a:r>
              <a:rPr lang="en-US" sz="2800" dirty="0" smtClean="0">
                <a:solidFill>
                  <a:schemeClr val="tx1"/>
                </a:solidFill>
              </a:rPr>
              <a:t>cademic </a:t>
            </a:r>
            <a:r>
              <a:rPr lang="en-US" sz="2800" dirty="0" smtClean="0">
                <a:solidFill>
                  <a:schemeClr val="tx1"/>
                </a:solidFill>
              </a:rPr>
              <a:t>access enhancement and excellence </a:t>
            </a:r>
            <a:r>
              <a:rPr lang="en-US" sz="2800" dirty="0" smtClean="0">
                <a:solidFill>
                  <a:schemeClr val="tx1"/>
                </a:solidFill>
              </a:rPr>
              <a:t>fund = $120 per student per quarter.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2	e-textbooks </a:t>
            </a:r>
            <a:r>
              <a:rPr lang="en-US" sz="2800" i="1" dirty="0" smtClean="0">
                <a:solidFill>
                  <a:schemeClr val="tx1"/>
                </a:solidFill>
              </a:rPr>
              <a:t>(implementation, fee and roll-out to be determined by faculty/student committee).</a:t>
            </a:r>
            <a:endParaRPr lang="en-US" sz="2800" i="1" dirty="0" smtClean="0">
              <a:solidFill>
                <a:schemeClr val="tx1"/>
              </a:solidFill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3	A </a:t>
            </a:r>
            <a:r>
              <a:rPr lang="en-US" sz="2800" dirty="0" smtClean="0">
                <a:solidFill>
                  <a:schemeClr val="tx1"/>
                </a:solidFill>
              </a:rPr>
              <a:t>tablet/</a:t>
            </a:r>
            <a:r>
              <a:rPr lang="en-US" sz="2800" dirty="0" err="1" smtClean="0">
                <a:solidFill>
                  <a:schemeClr val="tx1"/>
                </a:solidFill>
              </a:rPr>
              <a:t>netbook</a:t>
            </a:r>
            <a:r>
              <a:rPr lang="en-US" sz="2800" dirty="0" smtClean="0">
                <a:solidFill>
                  <a:schemeClr val="tx1"/>
                </a:solidFill>
              </a:rPr>
              <a:t>/notebook </a:t>
            </a:r>
            <a:r>
              <a:rPr lang="en-US" sz="2800" dirty="0" smtClean="0">
                <a:solidFill>
                  <a:schemeClr val="tx1"/>
                </a:solidFill>
              </a:rPr>
              <a:t>for every entering student </a:t>
            </a:r>
            <a:r>
              <a:rPr lang="en-US" sz="2800" i="1" dirty="0" smtClean="0">
                <a:solidFill>
                  <a:schemeClr val="tx1"/>
                </a:solidFill>
              </a:rPr>
              <a:t>(implementation, fee and device to be determined by faculty/student committee).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Next Steps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Input from campus discussions will be used to update the proposal before submission.</a:t>
            </a:r>
          </a:p>
          <a:p>
            <a:r>
              <a:rPr lang="en-US" dirty="0" smtClean="0"/>
              <a:t>Forums for students this </a:t>
            </a:r>
            <a:r>
              <a:rPr lang="en-US" dirty="0" smtClean="0"/>
              <a:t>and last week </a:t>
            </a:r>
            <a:r>
              <a:rPr lang="en-US" dirty="0" smtClean="0"/>
              <a:t>– please encourage your students to attend and provide feedback.</a:t>
            </a:r>
          </a:p>
          <a:p>
            <a:r>
              <a:rPr lang="en-US" dirty="0" smtClean="0"/>
              <a:t>Final proposal will be posted on the Academic Affairs webpage.</a:t>
            </a:r>
          </a:p>
          <a:p>
            <a:endParaRPr lang="en-US" dirty="0" smtClean="0"/>
          </a:p>
          <a:p>
            <a:r>
              <a:rPr lang="en-US" dirty="0" smtClean="0"/>
              <a:t>Send additional questions/comments/suggestions to Sarah Knudsen (</a:t>
            </a:r>
            <a:r>
              <a:rPr lang="en-US" dirty="0" smtClean="0">
                <a:hlinkClick r:id="rId2"/>
              </a:rPr>
              <a:t>sarah.knudsen@csueastbay.edu</a:t>
            </a:r>
            <a:r>
              <a:rPr lang="en-US" dirty="0" smtClean="0"/>
              <a:t>) in the Provost’s </a:t>
            </a:r>
            <a:r>
              <a:rPr lang="en-US" dirty="0" smtClean="0"/>
              <a:t>Office.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Electronic Textbooks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800" i="1" dirty="0" smtClean="0"/>
              <a:t>Fee </a:t>
            </a:r>
            <a:r>
              <a:rPr lang="en-US" sz="2800" i="1" dirty="0" smtClean="0"/>
              <a:t>placeholder</a:t>
            </a:r>
          </a:p>
          <a:p>
            <a:r>
              <a:rPr lang="en-US" sz="2800" b="1" dirty="0" smtClean="0"/>
              <a:t>Fee </a:t>
            </a:r>
            <a:r>
              <a:rPr lang="en-US" sz="2800" b="1" dirty="0" smtClean="0"/>
              <a:t>to </a:t>
            </a:r>
            <a:r>
              <a:rPr lang="en-US" sz="2800" b="1" dirty="0" smtClean="0"/>
              <a:t>be determined </a:t>
            </a:r>
            <a:r>
              <a:rPr lang="en-US" sz="2800" b="1" dirty="0" smtClean="0"/>
              <a:t>by faculty/student committee based </a:t>
            </a:r>
            <a:r>
              <a:rPr lang="en-US" sz="2800" b="1" dirty="0" smtClean="0"/>
              <a:t>on level </a:t>
            </a:r>
            <a:r>
              <a:rPr lang="en-US" sz="2800" b="1" dirty="0" smtClean="0"/>
              <a:t>of e-text availability and adoption.</a:t>
            </a:r>
            <a:endParaRPr lang="en-US" sz="2800" b="1" dirty="0" smtClean="0"/>
          </a:p>
          <a:p>
            <a:r>
              <a:rPr lang="en-US" sz="2800" dirty="0" smtClean="0"/>
              <a:t>Freshmen Electronic Learning Materials </a:t>
            </a:r>
            <a:r>
              <a:rPr lang="en-US" sz="2800" dirty="0" smtClean="0"/>
              <a:t>= e-textbooks </a:t>
            </a:r>
            <a:r>
              <a:rPr lang="en-US" sz="2800" dirty="0" smtClean="0"/>
              <a:t>in the freshman year starting Fall 2011 for General Studies, and some cluster/disciplinary and linked courses.</a:t>
            </a:r>
          </a:p>
          <a:p>
            <a:r>
              <a:rPr lang="en-US" sz="2800" dirty="0" smtClean="0"/>
              <a:t>At 45% of the price of printed texts, e-texts will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Save students money.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Provide equal access to texts.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Ensure currency of educational materials.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Electronic Textbooks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503920" cy="48737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Future: Faculty encouraged when possible to consider e-texts or open source materials. </a:t>
            </a:r>
          </a:p>
          <a:p>
            <a:r>
              <a:rPr lang="en-US" sz="2800" dirty="0" smtClean="0"/>
              <a:t>Faculty professional development and incentives provided by Academic Affairs.</a:t>
            </a:r>
          </a:p>
          <a:p>
            <a:r>
              <a:rPr lang="en-US" sz="2800" dirty="0" smtClean="0"/>
              <a:t>Goal is for students to pay a flat fee that covers the cost of textbooks at a lower price than they </a:t>
            </a:r>
            <a:r>
              <a:rPr lang="en-US" sz="2800" smtClean="0"/>
              <a:t>pay now.</a:t>
            </a:r>
            <a:endParaRPr lang="en-US" sz="2800" dirty="0" smtClean="0"/>
          </a:p>
          <a:p>
            <a:r>
              <a:rPr lang="en-US" sz="2800" i="1" dirty="0" smtClean="0"/>
              <a:t>Will ensure all students have required texts at the most reasonable cost.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Tablet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Fee placeholder.</a:t>
            </a:r>
          </a:p>
          <a:p>
            <a:r>
              <a:rPr lang="en-US" dirty="0" smtClean="0"/>
              <a:t>One-time </a:t>
            </a:r>
            <a:r>
              <a:rPr lang="en-US" dirty="0" smtClean="0"/>
              <a:t>fee for a </a:t>
            </a:r>
            <a:r>
              <a:rPr lang="en-US" dirty="0" smtClean="0"/>
              <a:t>device (tablet, </a:t>
            </a:r>
            <a:r>
              <a:rPr lang="en-US" dirty="0" err="1" smtClean="0"/>
              <a:t>netbook</a:t>
            </a:r>
            <a:r>
              <a:rPr lang="en-US" dirty="0" smtClean="0"/>
              <a:t>, </a:t>
            </a:r>
            <a:r>
              <a:rPr lang="en-US" dirty="0" smtClean="0"/>
              <a:t>notebook TBD) to function partly as </a:t>
            </a:r>
            <a:r>
              <a:rPr lang="en-US" dirty="0" smtClean="0"/>
              <a:t>an </a:t>
            </a:r>
            <a:r>
              <a:rPr lang="en-US" dirty="0" smtClean="0"/>
              <a:t>e-reader </a:t>
            </a:r>
            <a:r>
              <a:rPr lang="en-US" dirty="0" smtClean="0"/>
              <a:t>for each first-time freshman in Fall 2011. </a:t>
            </a:r>
          </a:p>
          <a:p>
            <a:r>
              <a:rPr lang="en-US" b="1" dirty="0" smtClean="0"/>
              <a:t>Choice of device and the resulting fee to be determined by student/faculty committee.</a:t>
            </a:r>
          </a:p>
          <a:p>
            <a:r>
              <a:rPr lang="en-US" dirty="0" smtClean="0"/>
              <a:t>Tool to enhance educational productivity while providing a uniform platform for web access, classroom activities, home, or on-the-go use.</a:t>
            </a:r>
          </a:p>
          <a:p>
            <a:r>
              <a:rPr lang="en-US" dirty="0" smtClean="0"/>
              <a:t>Bundled with an </a:t>
            </a:r>
            <a:r>
              <a:rPr lang="en-US" dirty="0" err="1" smtClean="0"/>
              <a:t>iClicker</a:t>
            </a:r>
            <a:r>
              <a:rPr lang="en-US" dirty="0" smtClean="0"/>
              <a:t> or equivalent device for use as a classroom response system.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Tablet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Beginning in Fall 2013, all new undergraduates -freshmen and transfers - will pay the device fee upon enrolling to receive their device.</a:t>
            </a:r>
          </a:p>
          <a:p>
            <a:r>
              <a:rPr lang="en-US" dirty="0" smtClean="0"/>
              <a:t>In Fall 2014, all students will pay the one-time fee to receive their own device.</a:t>
            </a:r>
          </a:p>
          <a:p>
            <a:r>
              <a:rPr lang="en-US" dirty="0" smtClean="0"/>
              <a:t>Provides a uniform electronic device among students to be used throughout their college careers at CSUEB as an e-reader, for web access, and as an educational tool.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5895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Academic Quality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Institutional support for teaching and learning.</a:t>
            </a:r>
          </a:p>
          <a:p>
            <a:r>
              <a:rPr lang="en-US" dirty="0" smtClean="0"/>
              <a:t>Personalized and experiential learning.  </a:t>
            </a:r>
          </a:p>
          <a:p>
            <a:r>
              <a:rPr lang="en-US" dirty="0" smtClean="0"/>
              <a:t>Access to instructional resources and support services.</a:t>
            </a:r>
          </a:p>
          <a:p>
            <a:r>
              <a:rPr lang="en-US" dirty="0" smtClean="0"/>
              <a:t>Enhanced student retention and graduation rates.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7244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do we maintain academic quality as well as student access and success?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A2E2 Fund -$120 per quarter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Examples </a:t>
            </a:r>
            <a:r>
              <a:rPr lang="en-US" dirty="0" smtClean="0"/>
              <a:t>of </a:t>
            </a:r>
            <a:r>
              <a:rPr lang="en-US" dirty="0" smtClean="0"/>
              <a:t>what </a:t>
            </a:r>
            <a:r>
              <a:rPr lang="en-US" dirty="0" smtClean="0"/>
              <a:t>the </a:t>
            </a:r>
            <a:r>
              <a:rPr lang="en-US" dirty="0" smtClean="0"/>
              <a:t>fee </a:t>
            </a:r>
            <a:r>
              <a:rPr lang="en-US" dirty="0" smtClean="0"/>
              <a:t>can </a:t>
            </a:r>
            <a:r>
              <a:rPr lang="en-US" dirty="0" smtClean="0"/>
              <a:t>provide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Student Services</a:t>
            </a:r>
          </a:p>
          <a:p>
            <a:pPr lvl="2"/>
            <a:r>
              <a:rPr lang="en-US" dirty="0" smtClean="0"/>
              <a:t>Peer </a:t>
            </a:r>
            <a:r>
              <a:rPr lang="en-US" dirty="0"/>
              <a:t>mentors and </a:t>
            </a:r>
            <a:r>
              <a:rPr lang="en-US" dirty="0" smtClean="0"/>
              <a:t>tutors; e-tutoring; online </a:t>
            </a:r>
            <a:r>
              <a:rPr lang="en-US" dirty="0"/>
              <a:t>advising </a:t>
            </a:r>
            <a:r>
              <a:rPr lang="en-US" dirty="0" smtClean="0"/>
              <a:t>services; expanded </a:t>
            </a:r>
            <a:r>
              <a:rPr lang="en-US" dirty="0" smtClean="0"/>
              <a:t>library hours and </a:t>
            </a:r>
            <a:r>
              <a:rPr lang="en-US" dirty="0" smtClean="0"/>
              <a:t>services; programs </a:t>
            </a:r>
            <a:r>
              <a:rPr lang="en-US" dirty="0" smtClean="0"/>
              <a:t>for at-risk students </a:t>
            </a:r>
            <a:r>
              <a:rPr lang="en-US" dirty="0" smtClean="0"/>
              <a:t>(to improve </a:t>
            </a:r>
            <a:r>
              <a:rPr lang="en-US" dirty="0" smtClean="0"/>
              <a:t>retention and </a:t>
            </a:r>
            <a:r>
              <a:rPr lang="en-US" dirty="0" smtClean="0"/>
              <a:t>graduation)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Instructionally </a:t>
            </a:r>
            <a:r>
              <a:rPr lang="en-US" dirty="0" smtClean="0">
                <a:solidFill>
                  <a:schemeClr val="tx1"/>
                </a:solidFill>
              </a:rPr>
              <a:t>Related Activities</a:t>
            </a:r>
          </a:p>
          <a:p>
            <a:pPr lvl="2"/>
            <a:r>
              <a:rPr lang="en-US" dirty="0" smtClean="0"/>
              <a:t>Support </a:t>
            </a:r>
            <a:r>
              <a:rPr lang="en-US" dirty="0" smtClean="0"/>
              <a:t>for: performances </a:t>
            </a:r>
            <a:r>
              <a:rPr lang="en-US" dirty="0" smtClean="0"/>
              <a:t>(</a:t>
            </a:r>
            <a:r>
              <a:rPr lang="en-US" dirty="0" smtClean="0"/>
              <a:t>Theatre, dance, art, music); students </a:t>
            </a:r>
            <a:r>
              <a:rPr lang="en-US" dirty="0" smtClean="0"/>
              <a:t>to travel and present at regional and national conferences and </a:t>
            </a:r>
            <a:r>
              <a:rPr lang="en-US" dirty="0" smtClean="0"/>
              <a:t>competitions; travel </a:t>
            </a:r>
            <a:r>
              <a:rPr lang="en-US" dirty="0" smtClean="0"/>
              <a:t>associated with course field </a:t>
            </a:r>
            <a:r>
              <a:rPr lang="en-US" dirty="0" smtClean="0"/>
              <a:t>trips; the </a:t>
            </a:r>
            <a:r>
              <a:rPr lang="en-US" dirty="0" smtClean="0"/>
              <a:t>Pioneer newspaper and </a:t>
            </a:r>
            <a:r>
              <a:rPr lang="en-US" dirty="0" smtClean="0"/>
              <a:t>WebTV; paid </a:t>
            </a:r>
            <a:r>
              <a:rPr lang="en-US" dirty="0" smtClean="0"/>
              <a:t>and unpaid </a:t>
            </a:r>
            <a:r>
              <a:rPr lang="en-US" dirty="0" smtClean="0"/>
              <a:t>internships</a:t>
            </a:r>
          </a:p>
          <a:p>
            <a:pPr lvl="2"/>
            <a:r>
              <a:rPr lang="en-US" dirty="0" smtClean="0"/>
              <a:t>Expanded </a:t>
            </a:r>
            <a:r>
              <a:rPr lang="en-US" dirty="0" smtClean="0"/>
              <a:t>service learning </a:t>
            </a:r>
            <a:r>
              <a:rPr lang="en-US" dirty="0" smtClean="0"/>
              <a:t>opportunities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054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A2E2 Fund -$120 per quarter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Examples </a:t>
            </a:r>
            <a:r>
              <a:rPr lang="en-US" dirty="0" smtClean="0"/>
              <a:t>of </a:t>
            </a:r>
            <a:r>
              <a:rPr lang="en-US" dirty="0" smtClean="0"/>
              <a:t>what </a:t>
            </a:r>
            <a:r>
              <a:rPr lang="en-US" dirty="0" smtClean="0"/>
              <a:t>the </a:t>
            </a:r>
            <a:r>
              <a:rPr lang="en-US" dirty="0" smtClean="0"/>
              <a:t>fee </a:t>
            </a:r>
            <a:r>
              <a:rPr lang="en-US" dirty="0" smtClean="0"/>
              <a:t>can </a:t>
            </a:r>
            <a:r>
              <a:rPr lang="en-US" dirty="0" smtClean="0"/>
              <a:t>provide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Enhanced classroom learning</a:t>
            </a:r>
          </a:p>
          <a:p>
            <a:pPr lvl="2"/>
            <a:r>
              <a:rPr lang="en-US" dirty="0" smtClean="0"/>
              <a:t>New and enhanced educational </a:t>
            </a:r>
            <a:r>
              <a:rPr lang="en-US" dirty="0" smtClean="0"/>
              <a:t>equipment, instruments </a:t>
            </a:r>
            <a:r>
              <a:rPr lang="en-US" dirty="0" smtClean="0"/>
              <a:t>and supplies in classrooms and laboratories (replacing the need for numerous course </a:t>
            </a:r>
            <a:r>
              <a:rPr lang="en-US" dirty="0" smtClean="0"/>
              <a:t>fees and to increase </a:t>
            </a:r>
            <a:r>
              <a:rPr lang="en-US" dirty="0" smtClean="0"/>
              <a:t>our </a:t>
            </a:r>
            <a:r>
              <a:rPr lang="en-US" dirty="0" smtClean="0"/>
              <a:t>students’ </a:t>
            </a:r>
            <a:r>
              <a:rPr lang="en-US" dirty="0" smtClean="0"/>
              <a:t>competitiveness in the global </a:t>
            </a:r>
            <a:r>
              <a:rPr lang="en-US" dirty="0" smtClean="0"/>
              <a:t>workforce); electronic </a:t>
            </a:r>
            <a:r>
              <a:rPr lang="en-US" dirty="0"/>
              <a:t>evaluations of </a:t>
            </a:r>
            <a:r>
              <a:rPr lang="en-US" dirty="0" smtClean="0"/>
              <a:t>teaching; support </a:t>
            </a:r>
            <a:r>
              <a:rPr lang="en-US" dirty="0"/>
              <a:t>for pedagogical enhancements and </a:t>
            </a:r>
            <a:r>
              <a:rPr lang="en-US" dirty="0" smtClean="0"/>
              <a:t>innovations</a:t>
            </a:r>
            <a:r>
              <a:rPr lang="en-US" dirty="0" smtClean="0"/>
              <a:t>; c</a:t>
            </a:r>
            <a:r>
              <a:rPr lang="en-US" dirty="0" smtClean="0"/>
              <a:t>lassrooms </a:t>
            </a:r>
            <a:r>
              <a:rPr lang="en-US" dirty="0"/>
              <a:t>enhanced with East Bay Replay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Enhanced out-of-classroom learning</a:t>
            </a:r>
          </a:p>
          <a:p>
            <a:pPr lvl="2"/>
            <a:r>
              <a:rPr lang="en-US" dirty="0" smtClean="0"/>
              <a:t>Greater support for research, creative activities and civic engagement efforts involving </a:t>
            </a:r>
            <a:r>
              <a:rPr lang="en-US" dirty="0" smtClean="0"/>
              <a:t>students.</a:t>
            </a:r>
            <a:endParaRPr lang="en-US" dirty="0" smtClean="0"/>
          </a:p>
          <a:p>
            <a:pPr lvl="2"/>
            <a:r>
              <a:rPr lang="en-US" dirty="0" smtClean="0"/>
              <a:t>Establishment of and funding for an Academy for Graduate and Undergraduate Research and Creative Activities.</a:t>
            </a:r>
          </a:p>
          <a:p>
            <a:pPr lvl="2"/>
            <a:r>
              <a:rPr lang="en-US" dirty="0" smtClean="0"/>
              <a:t>Funding for research assistantship and apprenticeships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363</TotalTime>
  <Words>1314</Words>
  <Application>Microsoft Office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CSUEB Academic Access, Enhancement and Excellence Fee</vt:lpstr>
      <vt:lpstr>Overview</vt:lpstr>
      <vt:lpstr>Electronic Textbooks</vt:lpstr>
      <vt:lpstr>Electronic Textbooks</vt:lpstr>
      <vt:lpstr>Tablet</vt:lpstr>
      <vt:lpstr>Tablet</vt:lpstr>
      <vt:lpstr>Academic Quality</vt:lpstr>
      <vt:lpstr>A2E2 Fund -$120 per quarter</vt:lpstr>
      <vt:lpstr>A2E2 Fund -$120 per quarter</vt:lpstr>
      <vt:lpstr>A2E2 Fund -$120 per quarter</vt:lpstr>
      <vt:lpstr>Slide 11</vt:lpstr>
      <vt:lpstr>Slide 12</vt:lpstr>
      <vt:lpstr>What are the current fees students pay?</vt:lpstr>
      <vt:lpstr>How will A2E2 be rolled out?</vt:lpstr>
      <vt:lpstr>How The A2E2 Fee Was Determined</vt:lpstr>
      <vt:lpstr>How The A2E2 Fee Was Determined: Details</vt:lpstr>
      <vt:lpstr>How The A2E2 Fee Was Determined: Details</vt:lpstr>
      <vt:lpstr>Example of How Funds Will be Allocated</vt:lpstr>
      <vt:lpstr>Example of Typical Student Savings</vt:lpstr>
      <vt:lpstr>Summary</vt:lpstr>
      <vt:lpstr>Key Points to Remember</vt:lpstr>
      <vt:lpstr>Next Steps</vt:lpstr>
      <vt:lpstr>Questions?</vt:lpstr>
    </vt:vector>
  </TitlesOfParts>
  <Company>csueb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CSUEB Academic Access, Enhancement and Excellence Fee</dc:title>
  <dc:creator>mf3288</dc:creator>
  <cp:lastModifiedBy>mf3288</cp:lastModifiedBy>
  <cp:revision>87</cp:revision>
  <cp:lastPrinted>2011-04-20T14:49:04Z</cp:lastPrinted>
  <dcterms:created xsi:type="dcterms:W3CDTF">2011-04-12T17:18:31Z</dcterms:created>
  <dcterms:modified xsi:type="dcterms:W3CDTF">2011-04-26T00:53:29Z</dcterms:modified>
</cp:coreProperties>
</file>